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ppt" ContentType="application/vnd.ms-powerpoint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6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7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8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5"/>
  </p:notesMasterIdLst>
  <p:sldIdLst>
    <p:sldId id="553" r:id="rId2"/>
    <p:sldId id="458" r:id="rId3"/>
    <p:sldId id="4008" r:id="rId4"/>
    <p:sldId id="4023" r:id="rId5"/>
    <p:sldId id="4025" r:id="rId6"/>
    <p:sldId id="4028" r:id="rId7"/>
    <p:sldId id="4029" r:id="rId8"/>
    <p:sldId id="4030" r:id="rId9"/>
    <p:sldId id="4031" r:id="rId10"/>
    <p:sldId id="4032" r:id="rId11"/>
    <p:sldId id="4033" r:id="rId12"/>
    <p:sldId id="4034" r:id="rId13"/>
    <p:sldId id="4009" r:id="rId14"/>
  </p:sldIdLst>
  <p:sldSz cx="12192000" cy="6858000"/>
  <p:notesSz cx="6858000" cy="9144000"/>
  <p:custDataLst>
    <p:tags r:id="rId16"/>
  </p:custDataLst>
  <p:defaultTextStyle>
    <a:defPPr>
      <a:defRPr lang="es-P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D7D9"/>
    <a:srgbClr val="1D6FA9"/>
    <a:srgbClr val="36A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25" autoAdjust="0"/>
    <p:restoredTop sz="95232" autoAdjust="0"/>
  </p:normalViewPr>
  <p:slideViewPr>
    <p:cSldViewPr snapToGrid="0">
      <p:cViewPr varScale="1">
        <p:scale>
          <a:sx n="82" d="100"/>
          <a:sy n="82" d="100"/>
        </p:scale>
        <p:origin x="226" y="58"/>
      </p:cViewPr>
      <p:guideLst>
        <p:guide orient="horz" pos="2160"/>
        <p:guide pos="3840"/>
      </p:guideLst>
    </p:cSldViewPr>
  </p:slideViewPr>
  <p:notesTextViewPr>
    <p:cViewPr>
      <p:scale>
        <a:sx n="95" d="100"/>
        <a:sy n="9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06" d="100"/>
          <a:sy n="106" d="100"/>
        </p:scale>
        <p:origin x="397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9.emf"/><Relationship Id="rId6" Type="http://schemas.openxmlformats.org/officeDocument/2006/relationships/image" Target="../media/image15.wmf"/><Relationship Id="rId5" Type="http://schemas.openxmlformats.org/officeDocument/2006/relationships/image" Target="../media/image14.wmf"/><Relationship Id="rId4" Type="http://schemas.openxmlformats.org/officeDocument/2006/relationships/image" Target="../media/image13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9.e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8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image" Target="../media/image21.wmf"/><Relationship Id="rId1" Type="http://schemas.openxmlformats.org/officeDocument/2006/relationships/image" Target="../media/image9.emf"/><Relationship Id="rId4" Type="http://schemas.openxmlformats.org/officeDocument/2006/relationships/image" Target="../media/image23.wmf"/></Relationships>
</file>

<file path=ppt/media/image10.jpeg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0.wmf>
</file>

<file path=ppt/media/image21.wmf>
</file>

<file path=ppt/media/image22.wmf>
</file>

<file path=ppt/media/image23.wm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47B70A57-CE3F-EA41-AD27-698D980718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F671191-C573-C544-97BF-2BAE4DB8E88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1251A2E-8B44-4ACE-B388-712259E10138}" type="datetimeFigureOut">
              <a:rPr lang="en-US"/>
              <a:pPr>
                <a:defRPr/>
              </a:pPr>
              <a:t>2/13/2020</a:t>
            </a:fld>
            <a:endParaRPr lang="en-US"/>
          </a:p>
        </p:txBody>
      </p:sp>
      <p:sp>
        <p:nvSpPr>
          <p:cNvPr id="4" name="Marcador de imagen de diapositiva 3">
            <a:extLst>
              <a:ext uri="{FF2B5EF4-FFF2-40B4-BE49-F238E27FC236}">
                <a16:creationId xmlns:a16="http://schemas.microsoft.com/office/drawing/2014/main" id="{E760F1EF-508D-5845-9E6C-336A264A94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Marcador de notas 4">
            <a:extLst>
              <a:ext uri="{FF2B5EF4-FFF2-40B4-BE49-F238E27FC236}">
                <a16:creationId xmlns:a16="http://schemas.microsoft.com/office/drawing/2014/main" id="{F0DFC237-6100-C744-88C1-D13E87C0E2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n-U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2A0348-57BE-8B40-9A7B-E89E5BEC63C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3C66B6-C159-AA40-ADF4-203DE119FD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82D0FE4-75BC-431E-B2E8-EC77548961AA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Marcador de imagen de diapositiva 1">
            <a:extLst>
              <a:ext uri="{FF2B5EF4-FFF2-40B4-BE49-F238E27FC236}">
                <a16:creationId xmlns:a16="http://schemas.microsoft.com/office/drawing/2014/main" id="{1143CC84-D94F-4284-9AC3-5549B740BC3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Marcador de notas 2">
            <a:extLst>
              <a:ext uri="{FF2B5EF4-FFF2-40B4-BE49-F238E27FC236}">
                <a16:creationId xmlns:a16="http://schemas.microsoft.com/office/drawing/2014/main" id="{0B3CB7AC-2E82-4604-84CB-BB3C6209EC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s-ES_tradnl" altLang="es-PE"/>
          </a:p>
        </p:txBody>
      </p:sp>
      <p:sp>
        <p:nvSpPr>
          <p:cNvPr id="5124" name="Marcador de número de diapositiva 3">
            <a:extLst>
              <a:ext uri="{FF2B5EF4-FFF2-40B4-BE49-F238E27FC236}">
                <a16:creationId xmlns:a16="http://schemas.microsoft.com/office/drawing/2014/main" id="{6F30C271-D769-4615-807E-279173D6E3B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ACB074F-DFCA-4E6D-BA98-40BCC31210D9}" type="slidenum">
              <a:rPr lang="en-US" altLang="es-PE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es-P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Marcador de imagen de diapositiva 1">
            <a:extLst>
              <a:ext uri="{FF2B5EF4-FFF2-40B4-BE49-F238E27FC236}">
                <a16:creationId xmlns:a16="http://schemas.microsoft.com/office/drawing/2014/main" id="{CA3305D5-98B4-45C2-BCF1-8224253427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Marcador de notas 2">
            <a:extLst>
              <a:ext uri="{FF2B5EF4-FFF2-40B4-BE49-F238E27FC236}">
                <a16:creationId xmlns:a16="http://schemas.microsoft.com/office/drawing/2014/main" id="{E1EDB988-CCB6-417D-A399-C5CC466914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PE" alt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E688F1-2EBE-4BF9-929E-8B9380A361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DF27A70-9D3B-4BE5-AA2C-CEE7FECACC6B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Marcador de imagen de diapositiva 1">
            <a:extLst>
              <a:ext uri="{FF2B5EF4-FFF2-40B4-BE49-F238E27FC236}">
                <a16:creationId xmlns:a16="http://schemas.microsoft.com/office/drawing/2014/main" id="{0B2D785E-3693-42EA-9A8F-64F2F8FB12D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Marcador de notas 2">
            <a:extLst>
              <a:ext uri="{FF2B5EF4-FFF2-40B4-BE49-F238E27FC236}">
                <a16:creationId xmlns:a16="http://schemas.microsoft.com/office/drawing/2014/main" id="{36111C6C-A66C-44CE-B4B2-01B50ED5B5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PE" alt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E688F1-2EBE-4BF9-929E-8B9380A361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C302228-6D4D-4496-83F5-1BB625EA124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Marcador de imagen de diapositiva 1">
            <a:extLst>
              <a:ext uri="{FF2B5EF4-FFF2-40B4-BE49-F238E27FC236}">
                <a16:creationId xmlns:a16="http://schemas.microsoft.com/office/drawing/2014/main" id="{F3398268-743F-42F4-B3FE-EE597A68AD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Marcador de notas 2">
            <a:extLst>
              <a:ext uri="{FF2B5EF4-FFF2-40B4-BE49-F238E27FC236}">
                <a16:creationId xmlns:a16="http://schemas.microsoft.com/office/drawing/2014/main" id="{B261BED0-52E6-491F-B5E8-8EAEE420C4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PE" alt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E688F1-2EBE-4BF9-929E-8B9380A361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6BBFCB5-6115-4AEF-A0A2-617A9504DE38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213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Marcador de imagen de diapositiva 1">
            <a:extLst>
              <a:ext uri="{FF2B5EF4-FFF2-40B4-BE49-F238E27FC236}">
                <a16:creationId xmlns:a16="http://schemas.microsoft.com/office/drawing/2014/main" id="{F3398268-743F-42F4-B3FE-EE597A68AD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Marcador de notas 2">
            <a:extLst>
              <a:ext uri="{FF2B5EF4-FFF2-40B4-BE49-F238E27FC236}">
                <a16:creationId xmlns:a16="http://schemas.microsoft.com/office/drawing/2014/main" id="{B261BED0-52E6-491F-B5E8-8EAEE420C4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PE" alt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E688F1-2EBE-4BF9-929E-8B9380A361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6BBFCB5-6115-4AEF-A0A2-617A9504DE38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690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Marcador de imagen de diapositiva 1">
            <a:extLst>
              <a:ext uri="{FF2B5EF4-FFF2-40B4-BE49-F238E27FC236}">
                <a16:creationId xmlns:a16="http://schemas.microsoft.com/office/drawing/2014/main" id="{F3398268-743F-42F4-B3FE-EE597A68AD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Marcador de notas 2">
            <a:extLst>
              <a:ext uri="{FF2B5EF4-FFF2-40B4-BE49-F238E27FC236}">
                <a16:creationId xmlns:a16="http://schemas.microsoft.com/office/drawing/2014/main" id="{B261BED0-52E6-491F-B5E8-8EAEE420C4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PE" alt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E688F1-2EBE-4BF9-929E-8B9380A361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6BBFCB5-6115-4AEF-A0A2-617A9504DE38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65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Marcador de imagen de diapositiva 1">
            <a:extLst>
              <a:ext uri="{FF2B5EF4-FFF2-40B4-BE49-F238E27FC236}">
                <a16:creationId xmlns:a16="http://schemas.microsoft.com/office/drawing/2014/main" id="{F3398268-743F-42F4-B3FE-EE597A68AD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Marcador de notas 2">
            <a:extLst>
              <a:ext uri="{FF2B5EF4-FFF2-40B4-BE49-F238E27FC236}">
                <a16:creationId xmlns:a16="http://schemas.microsoft.com/office/drawing/2014/main" id="{B261BED0-52E6-491F-B5E8-8EAEE420C4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PE" alt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E688F1-2EBE-4BF9-929E-8B9380A361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6BBFCB5-6115-4AEF-A0A2-617A9504DE38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40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Marcador de imagen de diapositiva 1">
            <a:extLst>
              <a:ext uri="{FF2B5EF4-FFF2-40B4-BE49-F238E27FC236}">
                <a16:creationId xmlns:a16="http://schemas.microsoft.com/office/drawing/2014/main" id="{F3398268-743F-42F4-B3FE-EE597A68AD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Marcador de notas 2">
            <a:extLst>
              <a:ext uri="{FF2B5EF4-FFF2-40B4-BE49-F238E27FC236}">
                <a16:creationId xmlns:a16="http://schemas.microsoft.com/office/drawing/2014/main" id="{B261BED0-52E6-491F-B5E8-8EAEE420C4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PE" alt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E688F1-2EBE-4BF9-929E-8B9380A361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6BBFCB5-6115-4AEF-A0A2-617A9504DE38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673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Marcador de imagen de diapositiva 1">
            <a:extLst>
              <a:ext uri="{FF2B5EF4-FFF2-40B4-BE49-F238E27FC236}">
                <a16:creationId xmlns:a16="http://schemas.microsoft.com/office/drawing/2014/main" id="{F3398268-743F-42F4-B3FE-EE597A68AD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Marcador de notas 2">
            <a:extLst>
              <a:ext uri="{FF2B5EF4-FFF2-40B4-BE49-F238E27FC236}">
                <a16:creationId xmlns:a16="http://schemas.microsoft.com/office/drawing/2014/main" id="{B261BED0-52E6-491F-B5E8-8EAEE420C4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PE" alt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E688F1-2EBE-4BF9-929E-8B9380A361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6BBFCB5-6115-4AEF-A0A2-617A9504DE38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009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8FEA7-1921-4C19-A303-C02D7B671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B836C4-F221-4C9B-8347-CD64D7702A65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A103C-FCC9-44CE-AC90-91FA791B8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EBA9D-B6D3-4E53-B32E-12D40AC57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24B9D3-CDD8-414C-BB5D-A410D9BCFBB1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82530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001A8-FEA3-415B-AC89-1AE728DEE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F5BAD-FD1A-4F62-98B1-4E6503CF5267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366B8-454B-4F9A-873A-9D688BDF9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09372-0F72-4752-BDF1-9FA8AE601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6C13F0-AFB9-4599-9CD8-D9DC6F7E7101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96014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C7A35-B5E6-4D94-8950-9C0719C77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B692B2-852D-4AE5-838C-BEC949F3BF5A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AA929-559A-48F3-83B0-2B891CE1F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B8AFC-DC5F-4465-B715-6764C5A06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BC9364-8206-4D2E-AA10-1B6CBAC9FAAA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0193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41EDE-D760-4873-8F9E-AE6074A9F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4A798E-31B7-42A4-B774-89F62D59BA31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61936-F923-4A61-864E-C23FB466A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AD75F-0C58-4C41-93ED-EEAE65B8F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9DF7F1-5438-4719-8A5A-88A6AA407769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85416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Haga clic para modificar el estilo de texto del patrón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3C518-F619-4E76-8AEC-AE4337992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C3022F-9346-45FF-83ED-5ACD573D7206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EE1F6-9988-4411-95F7-C882071A5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0394C-6149-4EC7-8F1A-18A12E80D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926ED3-9BFF-49A6-9214-B994FEA22EB2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59945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4D7EAB9-D378-4340-8707-F893ABD11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7DF4A3-209E-4363-95F0-6527C196F875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F8341CF-4210-4284-A0AA-6028E094F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6A043B0-9543-46BE-B48D-B945ABFB2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DFC8C6-4B2F-4EE1-BD75-E5179FFAC1D8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4670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1DCAB06-6B67-4E6C-A2B1-21F148F25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08E2B4-8FDD-4381-B331-F0C34E60CB0B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774552B-7248-45CD-947B-DE4DDC51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4F93BA2-0C43-47A3-8628-DC456E2BC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989490-032E-4BF6-845B-5F24A79C21B6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02553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0380535-0DEA-442B-B64C-633193E6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D63C29-B806-4DAB-B7CE-21A3176D329D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247E912-57ED-4B7D-8D65-25E90A80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E33BA4A-C7CB-468C-87AF-3773509EA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42799-9054-4A27-8CB4-CFF792D96809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90711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EBFAA56-D796-4D5C-818C-E91A6FE00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00958A-CD28-4114-BDE5-7A713F2F3906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591500-00CB-4127-946F-1AD6BEBF5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708CD06-EE7C-4F40-AD19-2970F1C22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90F9FD-A5EB-4118-85B4-0CFA6756F08F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95091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el estilo de texto del patrón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350D567-0ADB-47EB-BEB1-DAF4797E7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5C0C70-061D-48F6-BCB0-11831C8F6573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231770F-6940-4AF6-A15B-E6382A21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9C00F08-D9AC-4B80-8DCD-73645148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4D72D1-47FA-41CC-AE83-ED9845094966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0460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el estilo de texto del patrón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B6BC239-AC5B-487D-855A-61529475E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77386F-75D0-4C4F-9890-8B126EA8A10F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9A9FD24-5FA2-4CD4-B018-120C7385D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ED9B9EC-C549-4221-B0D5-6B536D76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8D2EBE-4429-4A46-8421-7D9F4EF6B442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17495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to 2" hidden="1">
            <a:extLst>
              <a:ext uri="{FF2B5EF4-FFF2-40B4-BE49-F238E27FC236}">
                <a16:creationId xmlns:a16="http://schemas.microsoft.com/office/drawing/2014/main" id="{FE62D518-344F-4928-88C3-4A6A1EE30BE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Diapositiva de think-cell" r:id="rId16" imgW="360" imgH="360" progId="TCLayout.ActiveDocument.1">
                  <p:embed/>
                </p:oleObj>
              </mc:Choice>
              <mc:Fallback>
                <p:oleObj name="Diapositiva de think-cell" r:id="rId16" imgW="360" imgH="360" progId="TCLayout.ActiveDocument.1">
                  <p:embed/>
                  <p:pic>
                    <p:nvPicPr>
                      <p:cNvPr id="0" name="Objeto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ángulo 1" hidden="1">
            <a:extLst>
              <a:ext uri="{FF2B5EF4-FFF2-40B4-BE49-F238E27FC236}">
                <a16:creationId xmlns:a16="http://schemas.microsoft.com/office/drawing/2014/main" id="{59BADBD5-9571-4919-8F89-9F209436265A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n-US" sz="440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1028" name="Title Placeholder 1">
            <a:extLst>
              <a:ext uri="{FF2B5EF4-FFF2-40B4-BE49-F238E27FC236}">
                <a16:creationId xmlns:a16="http://schemas.microsoft.com/office/drawing/2014/main" id="{238B1A0C-FDBB-42B2-A103-A2B22B9A0F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s-PE"/>
              <a:t>Clic para editar título</a:t>
            </a:r>
          </a:p>
        </p:txBody>
      </p:sp>
      <p:sp>
        <p:nvSpPr>
          <p:cNvPr id="1029" name="Text Placeholder 2">
            <a:extLst>
              <a:ext uri="{FF2B5EF4-FFF2-40B4-BE49-F238E27FC236}">
                <a16:creationId xmlns:a16="http://schemas.microsoft.com/office/drawing/2014/main" id="{F3E7E9C5-B731-4F36-9E7A-B55720FBCB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s-PE"/>
              <a:t>Haga clic para modificar el estilo de texto del patrón</a:t>
            </a:r>
          </a:p>
          <a:p>
            <a:pPr lvl="1"/>
            <a:r>
              <a:rPr lang="en-US" altLang="es-PE"/>
              <a:t>Segundo nivel</a:t>
            </a:r>
          </a:p>
          <a:p>
            <a:pPr lvl="2"/>
            <a:r>
              <a:rPr lang="en-US" altLang="es-PE"/>
              <a:t>Tercer nivel</a:t>
            </a:r>
          </a:p>
          <a:p>
            <a:pPr lvl="3"/>
            <a:r>
              <a:rPr lang="en-US" altLang="es-PE"/>
              <a:t>Cuarto nivel</a:t>
            </a:r>
          </a:p>
          <a:p>
            <a:pPr lvl="4"/>
            <a:r>
              <a:rPr lang="en-US" altLang="es-PE"/>
              <a:t>Quinto nivel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77504-3532-424A-AC3E-C2A88028C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B93808B-0326-4249-B0B3-B6D38BEBE711}" type="datetimeFigureOut">
              <a:rPr lang="es-PE"/>
              <a:pPr>
                <a:defRPr/>
              </a:pPr>
              <a:t>13/02/2020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DDF0-4CDE-1447-8527-78B5B6A984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BCACB-D344-DD4C-97D4-89F0C5E27A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807FE37-D3A2-4491-AF95-E9C835DF9EDD}" type="slidenum">
              <a:rPr lang="es-PE"/>
              <a:pPr>
                <a:defRPr/>
              </a:pPr>
              <a:t>‹Nº›</a:t>
            </a:fld>
            <a:endParaRPr lang="es-P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package" Target="../embeddings/Microsoft_Word_Document9.docx"/><Relationship Id="rId3" Type="http://schemas.openxmlformats.org/officeDocument/2006/relationships/tags" Target="../tags/tag19.xml"/><Relationship Id="rId7" Type="http://schemas.openxmlformats.org/officeDocument/2006/relationships/image" Target="../media/image9.emf"/><Relationship Id="rId12" Type="http://schemas.openxmlformats.org/officeDocument/2006/relationships/image" Target="../media/image22.wmf"/><Relationship Id="rId2" Type="http://schemas.openxmlformats.org/officeDocument/2006/relationships/tags" Target="../tags/tag18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6.bin"/><Relationship Id="rId11" Type="http://schemas.openxmlformats.org/officeDocument/2006/relationships/oleObject" Target="../embeddings/oleObject7.bin"/><Relationship Id="rId5" Type="http://schemas.openxmlformats.org/officeDocument/2006/relationships/notesSlide" Target="../notesSlides/notesSlide7.xml"/><Relationship Id="rId10" Type="http://schemas.openxmlformats.org/officeDocument/2006/relationships/image" Target="../media/image21.wmf"/><Relationship Id="rId4" Type="http://schemas.openxmlformats.org/officeDocument/2006/relationships/slideLayout" Target="../slideLayouts/slideLayout2.xml"/><Relationship Id="rId9" Type="http://schemas.openxmlformats.org/officeDocument/2006/relationships/package" Target="../embeddings/Microsoft_Word_Document8.docx"/><Relationship Id="rId14" Type="http://schemas.openxmlformats.org/officeDocument/2006/relationships/image" Target="../media/image23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21.xml"/><Relationship Id="rId7" Type="http://schemas.openxmlformats.org/officeDocument/2006/relationships/image" Target="../media/image9.emf"/><Relationship Id="rId2" Type="http://schemas.openxmlformats.org/officeDocument/2006/relationships/tags" Target="../tags/tag20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6.bin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23.xml"/><Relationship Id="rId7" Type="http://schemas.openxmlformats.org/officeDocument/2006/relationships/image" Target="../media/image9.emf"/><Relationship Id="rId2" Type="http://schemas.openxmlformats.org/officeDocument/2006/relationships/tags" Target="../tags/tag2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6.bin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7.emf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7.xml"/><Relationship Id="rId7" Type="http://schemas.openxmlformats.org/officeDocument/2006/relationships/image" Target="../media/image7.emf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9.xml"/><Relationship Id="rId7" Type="http://schemas.openxmlformats.org/officeDocument/2006/relationships/image" Target="../media/image9.emf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4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11.xml"/><Relationship Id="rId7" Type="http://schemas.openxmlformats.org/officeDocument/2006/relationships/image" Target="../media/image9.emf"/><Relationship Id="rId2" Type="http://schemas.openxmlformats.org/officeDocument/2006/relationships/tags" Target="../tags/tag10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5.bin"/><Relationship Id="rId5" Type="http://schemas.openxmlformats.org/officeDocument/2006/relationships/notesSlide" Target="../notesSlides/notesSlide3.xml"/><Relationship Id="rId10" Type="http://schemas.openxmlformats.org/officeDocument/2006/relationships/slide" Target="slide9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13.xml"/><Relationship Id="rId7" Type="http://schemas.openxmlformats.org/officeDocument/2006/relationships/image" Target="../media/image9.emf"/><Relationship Id="rId2" Type="http://schemas.openxmlformats.org/officeDocument/2006/relationships/tags" Target="../tags/tag1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6.bin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package" Target="../embeddings/Microsoft_Excel_Worksheet.xlsx"/><Relationship Id="rId18" Type="http://schemas.openxmlformats.org/officeDocument/2006/relationships/image" Target="../media/image15.wmf"/><Relationship Id="rId3" Type="http://schemas.openxmlformats.org/officeDocument/2006/relationships/tags" Target="../tags/tag15.xml"/><Relationship Id="rId7" Type="http://schemas.openxmlformats.org/officeDocument/2006/relationships/image" Target="../media/image9.emf"/><Relationship Id="rId12" Type="http://schemas.openxmlformats.org/officeDocument/2006/relationships/image" Target="../media/image12.wmf"/><Relationship Id="rId17" Type="http://schemas.openxmlformats.org/officeDocument/2006/relationships/package" Target="../embeddings/Microsoft_Word_Document2.docx"/><Relationship Id="rId2" Type="http://schemas.openxmlformats.org/officeDocument/2006/relationships/tags" Target="../tags/tag14.xml"/><Relationship Id="rId16" Type="http://schemas.openxmlformats.org/officeDocument/2006/relationships/image" Target="../media/image14.wmf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6.bin"/><Relationship Id="rId11" Type="http://schemas.openxmlformats.org/officeDocument/2006/relationships/package" Target="../embeddings/Microsoft_Word_Document.docx"/><Relationship Id="rId5" Type="http://schemas.openxmlformats.org/officeDocument/2006/relationships/notesSlide" Target="../notesSlides/notesSlide5.xml"/><Relationship Id="rId15" Type="http://schemas.openxmlformats.org/officeDocument/2006/relationships/package" Target="../embeddings/Microsoft_Word_Document1.docx"/><Relationship Id="rId10" Type="http://schemas.openxmlformats.org/officeDocument/2006/relationships/image" Target="../media/image11.wmf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Microsoft_PowerPoint_97-2003_Presentation.ppt"/><Relationship Id="rId14" Type="http://schemas.openxmlformats.org/officeDocument/2006/relationships/image" Target="../media/image13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package" Target="../embeddings/Microsoft_Word_Document5.docx"/><Relationship Id="rId18" Type="http://schemas.openxmlformats.org/officeDocument/2006/relationships/image" Target="../media/image20.wmf"/><Relationship Id="rId3" Type="http://schemas.openxmlformats.org/officeDocument/2006/relationships/tags" Target="../tags/tag17.xml"/><Relationship Id="rId7" Type="http://schemas.openxmlformats.org/officeDocument/2006/relationships/image" Target="../media/image9.emf"/><Relationship Id="rId12" Type="http://schemas.openxmlformats.org/officeDocument/2006/relationships/image" Target="../media/image17.wmf"/><Relationship Id="rId17" Type="http://schemas.openxmlformats.org/officeDocument/2006/relationships/package" Target="../embeddings/Microsoft_Excel_Worksheet7.xlsx"/><Relationship Id="rId2" Type="http://schemas.openxmlformats.org/officeDocument/2006/relationships/tags" Target="../tags/tag16.xml"/><Relationship Id="rId16" Type="http://schemas.openxmlformats.org/officeDocument/2006/relationships/image" Target="../media/image19.wmf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6.bin"/><Relationship Id="rId11" Type="http://schemas.openxmlformats.org/officeDocument/2006/relationships/package" Target="../embeddings/Microsoft_Excel_Worksheet4.xlsx"/><Relationship Id="rId5" Type="http://schemas.openxmlformats.org/officeDocument/2006/relationships/notesSlide" Target="../notesSlides/notesSlide6.xml"/><Relationship Id="rId15" Type="http://schemas.openxmlformats.org/officeDocument/2006/relationships/package" Target="../embeddings/Microsoft_Word_Document6.docx"/><Relationship Id="rId10" Type="http://schemas.openxmlformats.org/officeDocument/2006/relationships/image" Target="../media/image16.wmf"/><Relationship Id="rId4" Type="http://schemas.openxmlformats.org/officeDocument/2006/relationships/slideLayout" Target="../slideLayouts/slideLayout2.xml"/><Relationship Id="rId9" Type="http://schemas.openxmlformats.org/officeDocument/2006/relationships/package" Target="../embeddings/Microsoft_Word_Document3.docx"/><Relationship Id="rId14" Type="http://schemas.openxmlformats.org/officeDocument/2006/relationships/image" Target="../media/image1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Imagen 5">
            <a:extLst>
              <a:ext uri="{FF2B5EF4-FFF2-40B4-BE49-F238E27FC236}">
                <a16:creationId xmlns:a16="http://schemas.microsoft.com/office/drawing/2014/main" id="{D12C82C2-41E5-40FC-B0C1-291EBE6D7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2575" y="2754313"/>
            <a:ext cx="40068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C9A98EB5-A94E-42AF-82F7-AC5D0690B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038" y="2903538"/>
            <a:ext cx="4987925" cy="105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to 12" hidden="1">
            <a:extLst>
              <a:ext uri="{FF2B5EF4-FFF2-40B4-BE49-F238E27FC236}">
                <a16:creationId xmlns:a16="http://schemas.microsoft.com/office/drawing/2014/main" id="{97464D73-BD13-4CC3-AE29-BDDCDF73F75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85883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02" name="Diapositiva de think-cell" r:id="rId6" imgW="360" imgH="360" progId="TCLayout.ActiveDocument.1">
                  <p:embed/>
                </p:oleObj>
              </mc:Choice>
              <mc:Fallback>
                <p:oleObj name="Diapositiva de think-cell" r:id="rId6" imgW="360" imgH="360" progId="TCLayout.ActiveDocument.1">
                  <p:embed/>
                  <p:pic>
                    <p:nvPicPr>
                      <p:cNvPr id="16386" name="Objeto 12" hidden="1">
                        <a:extLst>
                          <a:ext uri="{FF2B5EF4-FFF2-40B4-BE49-F238E27FC236}">
                            <a16:creationId xmlns:a16="http://schemas.microsoft.com/office/drawing/2014/main" id="{97464D73-BD13-4CC3-AE29-BDDCDF73F7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85883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ángulo 1" hidden="1">
            <a:extLst>
              <a:ext uri="{FF2B5EF4-FFF2-40B4-BE49-F238E27FC236}">
                <a16:creationId xmlns:a16="http://schemas.microsoft.com/office/drawing/2014/main" id="{1B412A7A-B2E1-499B-B026-DB8CDD8C90A6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61925" cy="161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900" dirty="0" err="1">
              <a:solidFill>
                <a:schemeClr val="tx1"/>
              </a:solidFill>
              <a:sym typeface="+mn-lt"/>
            </a:endParaRPr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1FEE1867-A593-4B45-BBBA-5098B61243AB}"/>
              </a:ext>
            </a:extLst>
          </p:cNvPr>
          <p:cNvSpPr>
            <a:spLocks/>
          </p:cNvSpPr>
          <p:nvPr/>
        </p:nvSpPr>
        <p:spPr>
          <a:xfrm rot="10800000">
            <a:off x="647700" y="896160"/>
            <a:ext cx="10915650" cy="567372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071" dirty="0">
              <a:solidFill>
                <a:srgbClr val="000000"/>
              </a:solidFill>
            </a:endParaRPr>
          </a:p>
        </p:txBody>
      </p:sp>
      <p:cxnSp>
        <p:nvCxnSpPr>
          <p:cNvPr id="38" name="Conector recto 7">
            <a:extLst>
              <a:ext uri="{FF2B5EF4-FFF2-40B4-BE49-F238E27FC236}">
                <a16:creationId xmlns:a16="http://schemas.microsoft.com/office/drawing/2014/main" id="{AC080482-CA44-4DBD-9AA6-2F47A50E7AA8}"/>
              </a:ext>
            </a:extLst>
          </p:cNvPr>
          <p:cNvCxnSpPr>
            <a:cxnSpLocks/>
          </p:cNvCxnSpPr>
          <p:nvPr/>
        </p:nvCxnSpPr>
        <p:spPr>
          <a:xfrm>
            <a:off x="638175" y="777875"/>
            <a:ext cx="10925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90" name="Imagen 9">
            <a:extLst>
              <a:ext uri="{FF2B5EF4-FFF2-40B4-BE49-F238E27FC236}">
                <a16:creationId xmlns:a16="http://schemas.microsoft.com/office/drawing/2014/main" id="{C7F93CCD-F5B3-497A-9A87-679D3BE74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2543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CuadroTexto 1">
            <a:extLst>
              <a:ext uri="{FF2B5EF4-FFF2-40B4-BE49-F238E27FC236}">
                <a16:creationId xmlns:a16="http://schemas.microsoft.com/office/drawing/2014/main" id="{99A36ED9-6DB5-4799-8235-4D1EE8D7D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60739"/>
            <a:ext cx="72263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s-ES" sz="2400" b="1" dirty="0"/>
              <a:t>Formatos de entregables de la Gestión de Productos</a:t>
            </a:r>
            <a:endParaRPr lang="es-PE" altLang="es-PE" sz="2400" b="1" dirty="0"/>
          </a:p>
        </p:txBody>
      </p:sp>
      <p:graphicFrame>
        <p:nvGraphicFramePr>
          <p:cNvPr id="9" name="Table 2">
            <a:extLst>
              <a:ext uri="{FF2B5EF4-FFF2-40B4-BE49-F238E27FC236}">
                <a16:creationId xmlns:a16="http://schemas.microsoft.com/office/drawing/2014/main" id="{916F93E0-EB40-4EA3-84DF-A043D7C509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631763"/>
              </p:ext>
            </p:extLst>
          </p:nvPr>
        </p:nvGraphicFramePr>
        <p:xfrm>
          <a:off x="2083864" y="1175004"/>
          <a:ext cx="7269455" cy="3197632"/>
        </p:xfrm>
        <a:graphic>
          <a:graphicData uri="http://schemas.openxmlformats.org/drawingml/2006/table">
            <a:tbl>
              <a:tblPr firstRow="1" firstCol="1" bandRow="1"/>
              <a:tblGrid>
                <a:gridCol w="9783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5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455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287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Fases de Ejecución</a:t>
                      </a:r>
                      <a:endParaRPr lang="en-GB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Proyectos</a:t>
                      </a:r>
                      <a:endParaRPr lang="en-GB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Formatos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071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kern="1200" noProof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Pruebas</a:t>
                      </a: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Acta de Aceptación Pruebas Usuario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7135041"/>
                  </a:ext>
                </a:extLst>
              </a:tr>
              <a:tr h="361964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Despliegue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Cronograma de Pase a Producción (Incluye Rollback)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1964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Acta de Transferencia Operación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7AA1F08E-702C-4EC5-96FF-71BBD9317B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1744360"/>
              </p:ext>
            </p:extLst>
          </p:nvPr>
        </p:nvGraphicFramePr>
        <p:xfrm>
          <a:off x="7327641" y="1809814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03" name="Document" showAsIcon="1" r:id="rId9" imgW="914400" imgH="792360" progId="Word.Document.12">
                  <p:embed/>
                </p:oleObj>
              </mc:Choice>
              <mc:Fallback>
                <p:oleObj name="Document" showAsIcon="1" r:id="rId9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327641" y="1809814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870272F6-EDDD-468A-B23D-9079C3920E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3263347"/>
              </p:ext>
            </p:extLst>
          </p:nvPr>
        </p:nvGraphicFramePr>
        <p:xfrm>
          <a:off x="7327641" y="2636837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04" name="Project" showAsIcon="1" r:id="rId11" imgW="914400" imgH="792360" progId="MSProject.Project.9">
                  <p:embed/>
                </p:oleObj>
              </mc:Choice>
              <mc:Fallback>
                <p:oleObj name="Project" showAsIcon="1" r:id="rId11" imgW="914400" imgH="792360" progId="MSProject.Project.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327641" y="2636837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5284461D-ECBB-4098-9AFA-ABFC14BC80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4644811"/>
              </p:ext>
            </p:extLst>
          </p:nvPr>
        </p:nvGraphicFramePr>
        <p:xfrm>
          <a:off x="7327641" y="3547283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05" name="Document" showAsIcon="1" r:id="rId13" imgW="914400" imgH="792360" progId="Word.Document.12">
                  <p:embed/>
                </p:oleObj>
              </mc:Choice>
              <mc:Fallback>
                <p:oleObj name="Document" showAsIcon="1" r:id="rId13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327641" y="3547283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7445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to 12" hidden="1">
            <a:extLst>
              <a:ext uri="{FF2B5EF4-FFF2-40B4-BE49-F238E27FC236}">
                <a16:creationId xmlns:a16="http://schemas.microsoft.com/office/drawing/2014/main" id="{97464D73-BD13-4CC3-AE29-BDDCDF73F75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85883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6" name="Diapositiva de think-cell" r:id="rId6" imgW="360" imgH="360" progId="TCLayout.ActiveDocument.1">
                  <p:embed/>
                </p:oleObj>
              </mc:Choice>
              <mc:Fallback>
                <p:oleObj name="Diapositiva de think-cell" r:id="rId6" imgW="360" imgH="360" progId="TCLayout.ActiveDocument.1">
                  <p:embed/>
                  <p:pic>
                    <p:nvPicPr>
                      <p:cNvPr id="16386" name="Objeto 12" hidden="1">
                        <a:extLst>
                          <a:ext uri="{FF2B5EF4-FFF2-40B4-BE49-F238E27FC236}">
                            <a16:creationId xmlns:a16="http://schemas.microsoft.com/office/drawing/2014/main" id="{97464D73-BD13-4CC3-AE29-BDDCDF73F7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85883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ángulo 1" hidden="1">
            <a:extLst>
              <a:ext uri="{FF2B5EF4-FFF2-40B4-BE49-F238E27FC236}">
                <a16:creationId xmlns:a16="http://schemas.microsoft.com/office/drawing/2014/main" id="{1B412A7A-B2E1-499B-B026-DB8CDD8C90A6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61925" cy="161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900" dirty="0" err="1">
              <a:solidFill>
                <a:schemeClr val="tx1"/>
              </a:solidFill>
              <a:sym typeface="+mn-lt"/>
            </a:endParaRPr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1FEE1867-A593-4B45-BBBA-5098B61243AB}"/>
              </a:ext>
            </a:extLst>
          </p:cNvPr>
          <p:cNvSpPr>
            <a:spLocks/>
          </p:cNvSpPr>
          <p:nvPr/>
        </p:nvSpPr>
        <p:spPr>
          <a:xfrm rot="10800000">
            <a:off x="647700" y="896160"/>
            <a:ext cx="10915650" cy="567372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071" dirty="0">
              <a:solidFill>
                <a:srgbClr val="000000"/>
              </a:solidFill>
            </a:endParaRPr>
          </a:p>
        </p:txBody>
      </p:sp>
      <p:cxnSp>
        <p:nvCxnSpPr>
          <p:cNvPr id="38" name="Conector recto 7">
            <a:extLst>
              <a:ext uri="{FF2B5EF4-FFF2-40B4-BE49-F238E27FC236}">
                <a16:creationId xmlns:a16="http://schemas.microsoft.com/office/drawing/2014/main" id="{AC080482-CA44-4DBD-9AA6-2F47A50E7AA8}"/>
              </a:ext>
            </a:extLst>
          </p:cNvPr>
          <p:cNvCxnSpPr>
            <a:cxnSpLocks/>
          </p:cNvCxnSpPr>
          <p:nvPr/>
        </p:nvCxnSpPr>
        <p:spPr>
          <a:xfrm>
            <a:off x="638175" y="777875"/>
            <a:ext cx="10925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90" name="Imagen 9">
            <a:extLst>
              <a:ext uri="{FF2B5EF4-FFF2-40B4-BE49-F238E27FC236}">
                <a16:creationId xmlns:a16="http://schemas.microsoft.com/office/drawing/2014/main" id="{C7F93CCD-F5B3-497A-9A87-679D3BE74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2543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CuadroTexto 1">
            <a:extLst>
              <a:ext uri="{FF2B5EF4-FFF2-40B4-BE49-F238E27FC236}">
                <a16:creationId xmlns:a16="http://schemas.microsoft.com/office/drawing/2014/main" id="{99A36ED9-6DB5-4799-8235-4D1EE8D7D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60739"/>
            <a:ext cx="72263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s-ES" sz="2400" b="1" dirty="0"/>
              <a:t>Entregables de la Gestión de Proyectos</a:t>
            </a:r>
            <a:endParaRPr lang="en-US" sz="2400" b="1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A6A0D7E9-B372-4347-ABF7-6902A1CF675D}"/>
              </a:ext>
            </a:extLst>
          </p:cNvPr>
          <p:cNvSpPr/>
          <p:nvPr/>
        </p:nvSpPr>
        <p:spPr>
          <a:xfrm>
            <a:off x="938863" y="967574"/>
            <a:ext cx="5972175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PE" sz="1100" dirty="0"/>
              <a:t>E   : Exigible            R   : Recomendable.</a:t>
            </a:r>
          </a:p>
        </p:txBody>
      </p:sp>
      <p:graphicFrame>
        <p:nvGraphicFramePr>
          <p:cNvPr id="13" name="Table 3">
            <a:extLst>
              <a:ext uri="{FF2B5EF4-FFF2-40B4-BE49-F238E27FC236}">
                <a16:creationId xmlns:a16="http://schemas.microsoft.com/office/drawing/2014/main" id="{9B51A66F-47E9-4332-A0E0-94299E9AFE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036284"/>
              </p:ext>
            </p:extLst>
          </p:nvPr>
        </p:nvGraphicFramePr>
        <p:xfrm>
          <a:off x="1005769" y="1317362"/>
          <a:ext cx="9854325" cy="3042098"/>
        </p:xfrm>
        <a:graphic>
          <a:graphicData uri="http://schemas.openxmlformats.org/drawingml/2006/table">
            <a:tbl>
              <a:tblPr firstRow="1" firstCol="1" bandRow="1"/>
              <a:tblGrid>
                <a:gridCol w="152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1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589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433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86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883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10373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Grupo de Proceso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Proyectos en cascada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kern="1200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Proyectos Ágiles</a:t>
                      </a:r>
                      <a:endParaRPr lang="en-GB" sz="1400" b="1" kern="1200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Clase de Proyecto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F9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5F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93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981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Planificación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Kickoff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Kickoff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R(2)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Cronograma del Proyecto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Cronograma por </a:t>
                      </a:r>
                      <a:r>
                        <a:rPr lang="es-PE" sz="1100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Sprints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6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Ejecución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Acta de Seguimiento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Registro de Meetings Notes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R(1)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R(1)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612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Monitoreo y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Informes de estado, Riesgos e Issues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Informes de estado, Riesgos e Issues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135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Solicitud de Cambio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Solicitud de Cambio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E(1)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250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Cierre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Lecciones Aprendidas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Retrospectivas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460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Acta de Cierre del Proyecto 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Acta de Cierre del Proyecto 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E(2)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4" name="TextBox 2">
            <a:extLst>
              <a:ext uri="{FF2B5EF4-FFF2-40B4-BE49-F238E27FC236}">
                <a16:creationId xmlns:a16="http://schemas.microsoft.com/office/drawing/2014/main" id="{C3B5E6A7-E8D6-4CEC-8705-F74170A3D201}"/>
              </a:ext>
            </a:extLst>
          </p:cNvPr>
          <p:cNvSpPr txBox="1"/>
          <p:nvPr/>
        </p:nvSpPr>
        <p:spPr>
          <a:xfrm>
            <a:off x="938863" y="4832752"/>
            <a:ext cx="105327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000" dirty="0"/>
              <a:t>R(1) : Recomendable una Acta de Seguimiento o como mínimo un correo.</a:t>
            </a:r>
          </a:p>
          <a:p>
            <a:r>
              <a:rPr lang="es-PE" sz="1000" dirty="0"/>
              <a:t>R(2) : Para proyectos y requerimientos con alta visibilidad es exigible, para otros debe de enviarse un email.</a:t>
            </a:r>
          </a:p>
          <a:p>
            <a:r>
              <a:rPr lang="es-PE" sz="1000" dirty="0"/>
              <a:t>E(1): </a:t>
            </a:r>
            <a:r>
              <a:rPr lang="es-PE" sz="1000" dirty="0">
                <a:cs typeface="Times New Roman" panose="02020603050405020304" pitchFamily="18" charset="0"/>
              </a:rPr>
              <a:t> Para requerimientos : * Impacto </a:t>
            </a:r>
            <a:r>
              <a:rPr lang="es-PE" sz="1000" dirty="0">
                <a:ea typeface="Times New Roman" panose="02020603050405020304" pitchFamily="18" charset="0"/>
                <a:cs typeface="Times New Roman" panose="02020603050405020304" pitchFamily="18" charset="0"/>
              </a:rPr>
              <a:t>en Cronograma se debe de tener un correo. *Otros Impactos: Es exigible usar el proceso completo de Gestión de Cambios y formatos.</a:t>
            </a:r>
          </a:p>
          <a:p>
            <a:pPr>
              <a:spcAft>
                <a:spcPts val="0"/>
              </a:spcAft>
            </a:pPr>
            <a:r>
              <a:rPr lang="es-PE" sz="1000" dirty="0">
                <a:ea typeface="Times New Roman" panose="02020603050405020304" pitchFamily="18" charset="0"/>
                <a:cs typeface="Times New Roman" panose="02020603050405020304" pitchFamily="18" charset="0"/>
              </a:rPr>
              <a:t>E(2):  Para Requerimientos se debe enviar un email informando el pase a producción y el tiempo de post producción y un email de cierre del requerimiento.</a:t>
            </a:r>
          </a:p>
        </p:txBody>
      </p:sp>
    </p:spTree>
    <p:extLst>
      <p:ext uri="{BB962C8B-B14F-4D97-AF65-F5344CB8AC3E}">
        <p14:creationId xmlns:p14="http://schemas.microsoft.com/office/powerpoint/2010/main" val="3774263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to 12" hidden="1">
            <a:extLst>
              <a:ext uri="{FF2B5EF4-FFF2-40B4-BE49-F238E27FC236}">
                <a16:creationId xmlns:a16="http://schemas.microsoft.com/office/drawing/2014/main" id="{97464D73-BD13-4CC3-AE29-BDDCDF73F75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85883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7" name="Diapositiva de think-cell" r:id="rId6" imgW="360" imgH="360" progId="TCLayout.ActiveDocument.1">
                  <p:embed/>
                </p:oleObj>
              </mc:Choice>
              <mc:Fallback>
                <p:oleObj name="Diapositiva de think-cell" r:id="rId6" imgW="360" imgH="360" progId="TCLayout.ActiveDocument.1">
                  <p:embed/>
                  <p:pic>
                    <p:nvPicPr>
                      <p:cNvPr id="16386" name="Objeto 12" hidden="1">
                        <a:extLst>
                          <a:ext uri="{FF2B5EF4-FFF2-40B4-BE49-F238E27FC236}">
                            <a16:creationId xmlns:a16="http://schemas.microsoft.com/office/drawing/2014/main" id="{97464D73-BD13-4CC3-AE29-BDDCDF73F7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85883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ángulo 1" hidden="1">
            <a:extLst>
              <a:ext uri="{FF2B5EF4-FFF2-40B4-BE49-F238E27FC236}">
                <a16:creationId xmlns:a16="http://schemas.microsoft.com/office/drawing/2014/main" id="{1B412A7A-B2E1-499B-B026-DB8CDD8C90A6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61925" cy="161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900" dirty="0" err="1">
              <a:solidFill>
                <a:schemeClr val="tx1"/>
              </a:solidFill>
              <a:sym typeface="+mn-lt"/>
            </a:endParaRPr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1FEE1867-A593-4B45-BBBA-5098B61243AB}"/>
              </a:ext>
            </a:extLst>
          </p:cNvPr>
          <p:cNvSpPr>
            <a:spLocks/>
          </p:cNvSpPr>
          <p:nvPr/>
        </p:nvSpPr>
        <p:spPr>
          <a:xfrm rot="10800000">
            <a:off x="647700" y="896160"/>
            <a:ext cx="10915650" cy="567372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071" dirty="0">
              <a:solidFill>
                <a:srgbClr val="000000"/>
              </a:solidFill>
            </a:endParaRPr>
          </a:p>
        </p:txBody>
      </p:sp>
      <p:cxnSp>
        <p:nvCxnSpPr>
          <p:cNvPr id="38" name="Conector recto 7">
            <a:extLst>
              <a:ext uri="{FF2B5EF4-FFF2-40B4-BE49-F238E27FC236}">
                <a16:creationId xmlns:a16="http://schemas.microsoft.com/office/drawing/2014/main" id="{AC080482-CA44-4DBD-9AA6-2F47A50E7AA8}"/>
              </a:ext>
            </a:extLst>
          </p:cNvPr>
          <p:cNvCxnSpPr>
            <a:cxnSpLocks/>
          </p:cNvCxnSpPr>
          <p:nvPr/>
        </p:nvCxnSpPr>
        <p:spPr>
          <a:xfrm>
            <a:off x="638175" y="777875"/>
            <a:ext cx="10925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90" name="Imagen 9">
            <a:extLst>
              <a:ext uri="{FF2B5EF4-FFF2-40B4-BE49-F238E27FC236}">
                <a16:creationId xmlns:a16="http://schemas.microsoft.com/office/drawing/2014/main" id="{C7F93CCD-F5B3-497A-9A87-679D3BE74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2543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CuadroTexto 1">
            <a:extLst>
              <a:ext uri="{FF2B5EF4-FFF2-40B4-BE49-F238E27FC236}">
                <a16:creationId xmlns:a16="http://schemas.microsoft.com/office/drawing/2014/main" id="{99A36ED9-6DB5-4799-8235-4D1EE8D7D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60739"/>
            <a:ext cx="72263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s-ES" sz="2400" b="1" dirty="0"/>
              <a:t>Entregables de la Gestión de Producto</a:t>
            </a:r>
            <a:endParaRPr lang="en-US" sz="2400" b="1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5B8E6F4-9288-40F0-AC7C-D28C06D0113D}"/>
              </a:ext>
            </a:extLst>
          </p:cNvPr>
          <p:cNvSpPr/>
          <p:nvPr/>
        </p:nvSpPr>
        <p:spPr>
          <a:xfrm>
            <a:off x="993195" y="953330"/>
            <a:ext cx="63050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1100" dirty="0"/>
              <a:t>E   : Exigible            R   : Recomendable.  	    E*: Exigible si  el proyecto contempla esta fase</a:t>
            </a:r>
          </a:p>
        </p:txBody>
      </p:sp>
      <p:graphicFrame>
        <p:nvGraphicFramePr>
          <p:cNvPr id="15" name="Table 2">
            <a:extLst>
              <a:ext uri="{FF2B5EF4-FFF2-40B4-BE49-F238E27FC236}">
                <a16:creationId xmlns:a16="http://schemas.microsoft.com/office/drawing/2014/main" id="{8F8D8B64-35D7-49AF-8C28-BE95DC88D5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9233721"/>
              </p:ext>
            </p:extLst>
          </p:nvPr>
        </p:nvGraphicFramePr>
        <p:xfrm>
          <a:off x="813687" y="1698862"/>
          <a:ext cx="10086483" cy="3402029"/>
        </p:xfrm>
        <a:graphic>
          <a:graphicData uri="http://schemas.openxmlformats.org/drawingml/2006/table">
            <a:tbl>
              <a:tblPr firstRow="1" firstCol="1" bandRow="1"/>
              <a:tblGrid>
                <a:gridCol w="1263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13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1509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794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7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95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95371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Fases de Ejecución</a:t>
                      </a:r>
                      <a:endParaRPr lang="en-GB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Proyectos en cascada</a:t>
                      </a:r>
                      <a:endParaRPr lang="en-GB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kern="1200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Proyectos Ágiles</a:t>
                      </a:r>
                      <a:endParaRPr lang="en-GB" sz="1100" b="1" kern="1200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Clase de Proyecto</a:t>
                      </a:r>
                      <a:endParaRPr lang="en-GB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750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</a:t>
                      </a:r>
                      <a:endParaRPr lang="en-GB" sz="1200" b="1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</a:t>
                      </a:r>
                      <a:endParaRPr lang="en-GB" sz="1200" b="1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</a:t>
                      </a:r>
                      <a:endParaRPr lang="en-GB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964"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Análisis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Especificación de Requisitos (Funcionales y no Funcionales)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Historias de Usuarios (Herramienta Ágil 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8680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Listado de Escenarios de Pruebas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Listado de Escenarios de Pruebas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010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Diseño Técnico Alto Nivel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1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Historias de Usuarios (Herramienta Ágil 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34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Diseño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Diseño Técnico Detallado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1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Historias de Usuarios ( Herramienta Ágil 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911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Implementación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Casos de Pruebas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Casos de Pruebas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1964">
                <a:tc>
                  <a:txBody>
                    <a:bodyPr/>
                    <a:lstStyle/>
                    <a:p>
                      <a:pPr algn="ctr"/>
                      <a:r>
                        <a:rPr lang="es-PE" sz="1100" b="1" kern="1200" noProof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Pruebas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6D7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Acta de Aceptación Pruebas Usuario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Acta de Aceptación Pruebas Usuario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1964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Despliegue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Cronograma de Pase a Producción (Incluye Rollback)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Cronograma de Pase a </a:t>
                      </a:r>
                      <a:r>
                        <a:rPr lang="es-PE" sz="1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Prod</a:t>
                      </a: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. (Incluye Rollback)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E(1)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1964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Acta de Transferencia Operación (</a:t>
                      </a:r>
                      <a:r>
                        <a:rPr lang="es-PE" sz="1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Handover</a:t>
                      </a: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Acta de Transferencia Operación (</a:t>
                      </a:r>
                      <a:r>
                        <a:rPr lang="es-PE" sz="1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Handover</a:t>
                      </a: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6" name="TextBox 2">
            <a:extLst>
              <a:ext uri="{FF2B5EF4-FFF2-40B4-BE49-F238E27FC236}">
                <a16:creationId xmlns:a16="http://schemas.microsoft.com/office/drawing/2014/main" id="{C019CD49-749D-483E-89D4-DD653805A4E2}"/>
              </a:ext>
            </a:extLst>
          </p:cNvPr>
          <p:cNvSpPr txBox="1"/>
          <p:nvPr/>
        </p:nvSpPr>
        <p:spPr>
          <a:xfrm>
            <a:off x="839174" y="5372239"/>
            <a:ext cx="105327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s-PE" sz="1000" dirty="0">
                <a:ea typeface="Times New Roman" panose="02020603050405020304" pitchFamily="18" charset="0"/>
                <a:cs typeface="Times New Roman" panose="02020603050405020304" pitchFamily="18" charset="0"/>
              </a:rPr>
              <a:t>E(1):  E</a:t>
            </a:r>
            <a:r>
              <a:rPr lang="es-PE" sz="1000" dirty="0"/>
              <a:t>nviarse un correo.</a:t>
            </a:r>
          </a:p>
          <a:p>
            <a:pPr>
              <a:spcAft>
                <a:spcPts val="0"/>
              </a:spcAft>
            </a:pPr>
            <a:endParaRPr lang="es-PE" sz="1000" dirty="0"/>
          </a:p>
          <a:p>
            <a:pPr>
              <a:spcAft>
                <a:spcPts val="0"/>
              </a:spcAft>
            </a:pPr>
            <a:endParaRPr lang="es-PE" sz="1000" dirty="0"/>
          </a:p>
          <a:p>
            <a:pPr>
              <a:spcAft>
                <a:spcPts val="0"/>
              </a:spcAft>
            </a:pPr>
            <a:r>
              <a:rPr lang="es-PE" sz="1000" dirty="0"/>
              <a:t>                         Documentación de pruebas. A la fecha, no se solicitarán estos documentos.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744D8D0-674F-4673-9BAA-F39A44C5EC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879980"/>
              </p:ext>
            </p:extLst>
          </p:nvPr>
        </p:nvGraphicFramePr>
        <p:xfrm>
          <a:off x="924767" y="5815593"/>
          <a:ext cx="586792" cy="274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6792">
                  <a:extLst>
                    <a:ext uri="{9D8B030D-6E8A-4147-A177-3AD203B41FA5}">
                      <a16:colId xmlns:a16="http://schemas.microsoft.com/office/drawing/2014/main" val="1584704381"/>
                    </a:ext>
                  </a:extLst>
                </a:gridCol>
              </a:tblGrid>
              <a:tr h="219512">
                <a:tc>
                  <a:txBody>
                    <a:bodyPr/>
                    <a:lstStyle/>
                    <a:p>
                      <a:endParaRPr lang="es-P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581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391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Imagen 5">
            <a:extLst>
              <a:ext uri="{FF2B5EF4-FFF2-40B4-BE49-F238E27FC236}">
                <a16:creationId xmlns:a16="http://schemas.microsoft.com/office/drawing/2014/main" id="{AF317ACD-6036-4B5B-8708-352E2B39C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2575" y="2754313"/>
            <a:ext cx="40068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58F29502-6F7E-4D04-94A4-B191413F7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038" y="2903538"/>
            <a:ext cx="4987925" cy="105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23">
            <a:extLst>
              <a:ext uri="{FF2B5EF4-FFF2-40B4-BE49-F238E27FC236}">
                <a16:creationId xmlns:a16="http://schemas.microsoft.com/office/drawing/2014/main" id="{D28C6CCF-5BC2-4C88-B759-7382C9E20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188" y="1836865"/>
            <a:ext cx="9001125" cy="2908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53120" tIns="53120" rIns="53120" bIns="5312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PE" altLang="es-PE" sz="4800" b="1" dirty="0">
                <a:solidFill>
                  <a:schemeClr val="bg1"/>
                </a:solidFill>
                <a:latin typeface="Neue Plak SemiBold" panose="020B0604030202020204" pitchFamily="34" charset="0"/>
                <a:cs typeface="Neue Plak Narrow Black" pitchFamily="34" charset="0"/>
                <a:sym typeface="Austin" pitchFamily="18" charset="0"/>
              </a:rPr>
              <a:t>Entregables de Proyectos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PE" altLang="es-PE" sz="6600" b="1" dirty="0">
              <a:solidFill>
                <a:schemeClr val="bg1"/>
              </a:solidFill>
              <a:latin typeface="Neue Plak SemiBold" panose="020B0604030202020204" pitchFamily="34" charset="0"/>
              <a:cs typeface="Neue Plak Narrow Black" pitchFamily="34" charset="0"/>
              <a:sym typeface="Austin" pitchFamily="18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" altLang="es-PE" b="1" dirty="0">
                <a:solidFill>
                  <a:schemeClr val="bg1"/>
                </a:solidFill>
                <a:latin typeface="Neue Plak SemiBold" panose="020B0604030202020204" pitchFamily="34" charset="0"/>
                <a:cs typeface="Neue Plak Narrow Black" pitchFamily="34" charset="0"/>
                <a:sym typeface="Austin" pitchFamily="18" charset="0"/>
              </a:rPr>
              <a:t>Tecnologías de la Información.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ES" altLang="es-PE" sz="2000" b="1" dirty="0">
              <a:solidFill>
                <a:schemeClr val="bg1"/>
              </a:solidFill>
              <a:latin typeface="Neue Plak SemiBold" panose="020B0604030202020204" pitchFamily="34" charset="0"/>
              <a:cs typeface="Neue Plak Narrow Black" pitchFamily="34" charset="0"/>
              <a:sym typeface="Austin" pitchFamily="18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PE" altLang="es-PE" sz="2000" b="1" dirty="0">
                <a:solidFill>
                  <a:schemeClr val="bg1"/>
                </a:solidFill>
                <a:latin typeface="Neue Plak SemiBold" panose="020B0604030202020204" pitchFamily="34" charset="0"/>
                <a:cs typeface="Neue Plak Narrow Black" pitchFamily="34" charset="0"/>
                <a:sym typeface="Austin" pitchFamily="18" charset="0"/>
              </a:rPr>
              <a:t>Lima, 13 Febrero del 2020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B297CB-08E5-4524-9E50-E6462E4A3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3138" y="7045325"/>
            <a:ext cx="1697037" cy="177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Imagen 11">
            <a:extLst>
              <a:ext uri="{FF2B5EF4-FFF2-40B4-BE49-F238E27FC236}">
                <a16:creationId xmlns:a16="http://schemas.microsoft.com/office/drawing/2014/main" id="{93834904-AF9F-43B6-B6ED-23C71F434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8" y="639763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0.07384 L -0.00326 -0.45764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191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170" name="14 Objeto" hidden="1">
            <a:extLst>
              <a:ext uri="{FF2B5EF4-FFF2-40B4-BE49-F238E27FC236}">
                <a16:creationId xmlns:a16="http://schemas.microsoft.com/office/drawing/2014/main" id="{E9FE1206-BA25-468B-B012-B906CE590D7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" name="Diapositiva de think-cell" r:id="rId5" imgW="360" imgH="360" progId="TCLayout.ActiveDocument.1">
                  <p:embed/>
                </p:oleObj>
              </mc:Choice>
              <mc:Fallback>
                <p:oleObj name="Diapositiva de think-cell" r:id="rId5" imgW="360" imgH="360" progId="TCLayout.ActiveDocument.1">
                  <p:embed/>
                  <p:pic>
                    <p:nvPicPr>
                      <p:cNvPr id="0" name="14 Objeto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5 Rectángulo" hidden="1">
            <a:extLst>
              <a:ext uri="{FF2B5EF4-FFF2-40B4-BE49-F238E27FC236}">
                <a16:creationId xmlns:a16="http://schemas.microsoft.com/office/drawing/2014/main" id="{57607E7A-5185-45CD-944D-1F370700D4A5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1400" dirty="0">
              <a:sym typeface="+mn-lt"/>
            </a:endParaRPr>
          </a:p>
        </p:txBody>
      </p:sp>
      <p:sp>
        <p:nvSpPr>
          <p:cNvPr id="65" name="Round Same Side Corner Rectangle 6">
            <a:extLst>
              <a:ext uri="{FF2B5EF4-FFF2-40B4-BE49-F238E27FC236}">
                <a16:creationId xmlns:a16="http://schemas.microsoft.com/office/drawing/2014/main" id="{36CF38D3-6B2C-4843-97A1-3C7AC54EDFD4}"/>
              </a:ext>
            </a:extLst>
          </p:cNvPr>
          <p:cNvSpPr>
            <a:spLocks/>
          </p:cNvSpPr>
          <p:nvPr/>
        </p:nvSpPr>
        <p:spPr>
          <a:xfrm rot="10800000">
            <a:off x="633413" y="936236"/>
            <a:ext cx="10915650" cy="5456238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071" dirty="0">
              <a:solidFill>
                <a:srgbClr val="000000"/>
              </a:solidFill>
            </a:endParaRPr>
          </a:p>
        </p:txBody>
      </p:sp>
      <p:cxnSp>
        <p:nvCxnSpPr>
          <p:cNvPr id="7173" name="Conector recto 7">
            <a:extLst>
              <a:ext uri="{FF2B5EF4-FFF2-40B4-BE49-F238E27FC236}">
                <a16:creationId xmlns:a16="http://schemas.microsoft.com/office/drawing/2014/main" id="{2DA9B96F-1926-4FDD-9DEB-4C5BD6C5A86C}"/>
              </a:ext>
            </a:extLst>
          </p:cNvPr>
          <p:cNvCxnSpPr>
            <a:cxnSpLocks/>
          </p:cNvCxnSpPr>
          <p:nvPr/>
        </p:nvCxnSpPr>
        <p:spPr bwMode="auto">
          <a:xfrm>
            <a:off x="668338" y="831850"/>
            <a:ext cx="10880725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174" name="Imagen 9">
            <a:extLst>
              <a:ext uri="{FF2B5EF4-FFF2-40B4-BE49-F238E27FC236}">
                <a16:creationId xmlns:a16="http://schemas.microsoft.com/office/drawing/2014/main" id="{7AD8763B-EC89-4A6A-8613-585F9436F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4448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CuadroTexto 1">
            <a:extLst>
              <a:ext uri="{FF2B5EF4-FFF2-40B4-BE49-F238E27FC236}">
                <a16:creationId xmlns:a16="http://schemas.microsoft.com/office/drawing/2014/main" id="{38425034-3D1D-4977-8894-391AFB6749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98450"/>
            <a:ext cx="4994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" altLang="es-PE" sz="2400" b="1"/>
              <a:t>Categorización de Proyectos</a:t>
            </a:r>
            <a:endParaRPr lang="es-PE" altLang="es-PE" sz="2400" b="1"/>
          </a:p>
        </p:txBody>
      </p:sp>
      <p:sp>
        <p:nvSpPr>
          <p:cNvPr id="7232" name="TextBox 2">
            <a:extLst>
              <a:ext uri="{FF2B5EF4-FFF2-40B4-BE49-F238E27FC236}">
                <a16:creationId xmlns:a16="http://schemas.microsoft.com/office/drawing/2014/main" id="{68CAFEE8-E641-4650-BE2B-442C36C848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9700" y="1057275"/>
            <a:ext cx="80899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s-PE" altLang="es-PE" sz="1800"/>
              <a:t>Para clasificar un proyecto se consideran dos dimensiones: Presupuesto y duración</a:t>
            </a:r>
            <a:endParaRPr lang="en-GB" altLang="es-PE" sz="1800"/>
          </a:p>
        </p:txBody>
      </p:sp>
      <p:sp>
        <p:nvSpPr>
          <p:cNvPr id="7233" name="TextBox 14">
            <a:extLst>
              <a:ext uri="{FF2B5EF4-FFF2-40B4-BE49-F238E27FC236}">
                <a16:creationId xmlns:a16="http://schemas.microsoft.com/office/drawing/2014/main" id="{9B0A6CAF-708E-41C1-93AE-649A92BCD8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9700" y="5649913"/>
            <a:ext cx="690562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s-PE" altLang="es-PE" sz="1800"/>
              <a:t>Para categorizar un proyecto se asigna un puntaje por cada dimensión</a:t>
            </a:r>
            <a:endParaRPr lang="en-GB" altLang="es-PE" sz="1800"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EB9684E3-A04E-4196-8E8A-23859C91F1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467604"/>
              </p:ext>
            </p:extLst>
          </p:nvPr>
        </p:nvGraphicFramePr>
        <p:xfrm>
          <a:off x="1719034" y="1699682"/>
          <a:ext cx="8479325" cy="1398396"/>
        </p:xfrm>
        <a:graphic>
          <a:graphicData uri="http://schemas.openxmlformats.org/drawingml/2006/table">
            <a:tbl>
              <a:tblPr/>
              <a:tblGrid>
                <a:gridCol w="2946272">
                  <a:extLst>
                    <a:ext uri="{9D8B030D-6E8A-4147-A177-3AD203B41FA5}">
                      <a16:colId xmlns:a16="http://schemas.microsoft.com/office/drawing/2014/main" val="4155545233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450046495"/>
                    </a:ext>
                  </a:extLst>
                </a:gridCol>
                <a:gridCol w="2332653">
                  <a:extLst>
                    <a:ext uri="{9D8B030D-6E8A-4147-A177-3AD203B41FA5}">
                      <a16:colId xmlns:a16="http://schemas.microsoft.com/office/drawing/2014/main" val="500005546"/>
                    </a:ext>
                  </a:extLst>
                </a:gridCol>
              </a:tblGrid>
              <a:tr h="231633"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s-ES" sz="16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Clasificación por </a:t>
                      </a:r>
                      <a:r>
                        <a:rPr lang="es-E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Presupuesto</a:t>
                      </a:r>
                      <a:r>
                        <a:rPr lang="es-ES" sz="16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del Proyecto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6473956"/>
                  </a:ext>
                </a:extLst>
              </a:tr>
              <a:tr h="231633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Rango ($/.)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Tipo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Puntaje de Presupuesto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076640"/>
                  </a:ext>
                </a:extLst>
              </a:tr>
              <a:tr h="311617">
                <a:tc>
                  <a:txBody>
                    <a:bodyPr/>
                    <a:lstStyle/>
                    <a:p>
                      <a:pPr algn="l" rtl="0" fontAlgn="ctr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Mayores que 75,000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Alto Presupuesto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390628"/>
                  </a:ext>
                </a:extLst>
              </a:tr>
              <a:tr h="269607">
                <a:tc>
                  <a:txBody>
                    <a:bodyPr/>
                    <a:lstStyle/>
                    <a:p>
                      <a:pPr algn="just" rtl="0" fontAlgn="ctr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Más de 15,000 y hasta 75,000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Mediano Presupuesto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044652"/>
                  </a:ext>
                </a:extLst>
              </a:tr>
              <a:tr h="314252">
                <a:tc>
                  <a:txBody>
                    <a:bodyPr/>
                    <a:lstStyle/>
                    <a:p>
                      <a:pPr algn="l" rtl="0" fontAlgn="ctr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Hasta S/. 15,000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Bajo Presupuesto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4450501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20576D50-11FA-4C17-9EBA-DF34F80256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453581"/>
              </p:ext>
            </p:extLst>
          </p:nvPr>
        </p:nvGraphicFramePr>
        <p:xfrm>
          <a:off x="2138912" y="3552745"/>
          <a:ext cx="7639571" cy="1462168"/>
        </p:xfrm>
        <a:graphic>
          <a:graphicData uri="http://schemas.openxmlformats.org/drawingml/2006/table">
            <a:tbl>
              <a:tblPr/>
              <a:tblGrid>
                <a:gridCol w="4075538">
                  <a:extLst>
                    <a:ext uri="{9D8B030D-6E8A-4147-A177-3AD203B41FA5}">
                      <a16:colId xmlns:a16="http://schemas.microsoft.com/office/drawing/2014/main" val="3046107941"/>
                    </a:ext>
                  </a:extLst>
                </a:gridCol>
                <a:gridCol w="1595272">
                  <a:extLst>
                    <a:ext uri="{9D8B030D-6E8A-4147-A177-3AD203B41FA5}">
                      <a16:colId xmlns:a16="http://schemas.microsoft.com/office/drawing/2014/main" val="2668783878"/>
                    </a:ext>
                  </a:extLst>
                </a:gridCol>
                <a:gridCol w="1968761">
                  <a:extLst>
                    <a:ext uri="{9D8B030D-6E8A-4147-A177-3AD203B41FA5}">
                      <a16:colId xmlns:a16="http://schemas.microsoft.com/office/drawing/2014/main" val="1989324817"/>
                    </a:ext>
                  </a:extLst>
                </a:gridCol>
              </a:tblGrid>
              <a:tr h="205740"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s-ES" sz="16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Clasificación por </a:t>
                      </a:r>
                      <a:r>
                        <a:rPr lang="es-E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Duración</a:t>
                      </a:r>
                      <a:r>
                        <a:rPr lang="es-ES" sz="16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del Proyecto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272826"/>
                  </a:ext>
                </a:extLst>
              </a:tr>
              <a:tr h="403860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Rango (Meses) 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Tipo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Puntaje de Duración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2131892"/>
                  </a:ext>
                </a:extLst>
              </a:tr>
              <a:tr h="275470">
                <a:tc>
                  <a:txBody>
                    <a:bodyPr/>
                    <a:lstStyle/>
                    <a:p>
                      <a:pPr algn="l" rtl="0" fontAlgn="b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Mayor de 6 meses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Larga Duración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0757397"/>
                  </a:ext>
                </a:extLst>
              </a:tr>
              <a:tr h="279918">
                <a:tc>
                  <a:txBody>
                    <a:bodyPr/>
                    <a:lstStyle/>
                    <a:p>
                      <a:pPr algn="l" rtl="0" fontAlgn="b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 de 2 hasta 6 meses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Mediana Duración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5453222"/>
                  </a:ext>
                </a:extLst>
              </a:tr>
              <a:tr h="242596">
                <a:tc>
                  <a:txBody>
                    <a:bodyPr/>
                    <a:lstStyle/>
                    <a:p>
                      <a:pPr algn="l" rtl="0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Menor e igual a  2 meses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Corta Duración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941242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4" name="14 Objeto" hidden="1">
            <a:extLst>
              <a:ext uri="{FF2B5EF4-FFF2-40B4-BE49-F238E27FC236}">
                <a16:creationId xmlns:a16="http://schemas.microsoft.com/office/drawing/2014/main" id="{06EDE88A-C39B-454C-900D-24D0B840837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6" name="Diapositiva de think-cell" r:id="rId5" imgW="360" imgH="360" progId="TCLayout.ActiveDocument.1">
                  <p:embed/>
                </p:oleObj>
              </mc:Choice>
              <mc:Fallback>
                <p:oleObj name="Diapositiva de think-cell" r:id="rId5" imgW="360" imgH="360" progId="TCLayout.ActiveDocument.1">
                  <p:embed/>
                  <p:pic>
                    <p:nvPicPr>
                      <p:cNvPr id="0" name="14 Objeto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5 Rectángulo" hidden="1">
            <a:extLst>
              <a:ext uri="{FF2B5EF4-FFF2-40B4-BE49-F238E27FC236}">
                <a16:creationId xmlns:a16="http://schemas.microsoft.com/office/drawing/2014/main" id="{57607E7A-5185-45CD-944D-1F370700D4A5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1400" dirty="0">
              <a:sym typeface="+mn-lt"/>
            </a:endParaRPr>
          </a:p>
        </p:txBody>
      </p:sp>
      <p:sp>
        <p:nvSpPr>
          <p:cNvPr id="65" name="Round Same Side Corner Rectangle 6">
            <a:extLst>
              <a:ext uri="{FF2B5EF4-FFF2-40B4-BE49-F238E27FC236}">
                <a16:creationId xmlns:a16="http://schemas.microsoft.com/office/drawing/2014/main" id="{36CF38D3-6B2C-4843-97A1-3C7AC54EDFD4}"/>
              </a:ext>
            </a:extLst>
          </p:cNvPr>
          <p:cNvSpPr>
            <a:spLocks/>
          </p:cNvSpPr>
          <p:nvPr/>
        </p:nvSpPr>
        <p:spPr>
          <a:xfrm rot="10800000">
            <a:off x="633413" y="817563"/>
            <a:ext cx="10915650" cy="5456237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071" dirty="0">
              <a:solidFill>
                <a:srgbClr val="000000"/>
              </a:solidFill>
            </a:endParaRPr>
          </a:p>
        </p:txBody>
      </p:sp>
      <p:cxnSp>
        <p:nvCxnSpPr>
          <p:cNvPr id="8197" name="Conector recto 7">
            <a:extLst>
              <a:ext uri="{FF2B5EF4-FFF2-40B4-BE49-F238E27FC236}">
                <a16:creationId xmlns:a16="http://schemas.microsoft.com/office/drawing/2014/main" id="{AE2B06DB-41AF-459D-ACB1-AE9A91B06B3E}"/>
              </a:ext>
            </a:extLst>
          </p:cNvPr>
          <p:cNvCxnSpPr>
            <a:cxnSpLocks/>
          </p:cNvCxnSpPr>
          <p:nvPr/>
        </p:nvCxnSpPr>
        <p:spPr bwMode="auto">
          <a:xfrm>
            <a:off x="668338" y="831850"/>
            <a:ext cx="10880725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8198" name="Imagen 9">
            <a:extLst>
              <a:ext uri="{FF2B5EF4-FFF2-40B4-BE49-F238E27FC236}">
                <a16:creationId xmlns:a16="http://schemas.microsoft.com/office/drawing/2014/main" id="{58087376-7949-459B-8721-A38836016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4448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CuadroTexto 1">
            <a:extLst>
              <a:ext uri="{FF2B5EF4-FFF2-40B4-BE49-F238E27FC236}">
                <a16:creationId xmlns:a16="http://schemas.microsoft.com/office/drawing/2014/main" id="{46CF3D9A-055E-4A89-9D3F-09C68F9379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98450"/>
            <a:ext cx="4994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" altLang="es-PE" sz="2400" b="1"/>
              <a:t>Categorización de Proyectos</a:t>
            </a:r>
            <a:endParaRPr lang="es-PE" altLang="es-PE" sz="2400" b="1"/>
          </a:p>
        </p:txBody>
      </p:sp>
      <p:graphicFrame>
        <p:nvGraphicFramePr>
          <p:cNvPr id="12" name="Table 5">
            <a:extLst>
              <a:ext uri="{FF2B5EF4-FFF2-40B4-BE49-F238E27FC236}">
                <a16:creationId xmlns:a16="http://schemas.microsoft.com/office/drawing/2014/main" id="{9186AB19-7C16-4FBA-B90E-F579679B09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778893"/>
              </p:ext>
            </p:extLst>
          </p:nvPr>
        </p:nvGraphicFramePr>
        <p:xfrm>
          <a:off x="1677988" y="2962275"/>
          <a:ext cx="3886200" cy="1497012"/>
        </p:xfrm>
        <a:graphic>
          <a:graphicData uri="http://schemas.openxmlformats.org/drawingml/2006/table">
            <a:tbl>
              <a:tblPr firstRow="1" firstCol="1" bandRow="1"/>
              <a:tblGrid>
                <a:gridCol w="8343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6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5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88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Clase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Descripción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Rangos de Puntaje Total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4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Grande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 y 6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4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Mediano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4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Muy pequeño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 y 3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64" marR="4446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222" name="CuadroTexto 1">
            <a:extLst>
              <a:ext uri="{FF2B5EF4-FFF2-40B4-BE49-F238E27FC236}">
                <a16:creationId xmlns:a16="http://schemas.microsoft.com/office/drawing/2014/main" id="{B5B4A2E5-46C2-4B29-81D0-DC8AE236C1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5688" y="4957763"/>
            <a:ext cx="2589212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PE" sz="1800" b="1"/>
              <a:t>Categorías de Proyectos</a:t>
            </a:r>
          </a:p>
        </p:txBody>
      </p:sp>
      <p:sp>
        <p:nvSpPr>
          <p:cNvPr id="8223" name="CuadroTexto 45">
            <a:extLst>
              <a:ext uri="{FF2B5EF4-FFF2-40B4-BE49-F238E27FC236}">
                <a16:creationId xmlns:a16="http://schemas.microsoft.com/office/drawing/2014/main" id="{0646D914-24F8-492A-A20E-DBCAF38043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3325" y="4772025"/>
            <a:ext cx="26035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PE" sz="1800" b="1"/>
              <a:t>Matriz de Categorización</a:t>
            </a:r>
          </a:p>
        </p:txBody>
      </p:sp>
      <p:sp>
        <p:nvSpPr>
          <p:cNvPr id="8224" name="object 23">
            <a:extLst>
              <a:ext uri="{FF2B5EF4-FFF2-40B4-BE49-F238E27FC236}">
                <a16:creationId xmlns:a16="http://schemas.microsoft.com/office/drawing/2014/main" id="{94A0DA55-CFA8-41B1-8658-21D60142F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8050" y="3705225"/>
            <a:ext cx="706438" cy="766763"/>
          </a:xfrm>
          <a:prstGeom prst="rect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PE" altLang="es-PE" sz="1800"/>
          </a:p>
        </p:txBody>
      </p:sp>
      <p:sp>
        <p:nvSpPr>
          <p:cNvPr id="8225" name="TextBox 18">
            <a:extLst>
              <a:ext uri="{FF2B5EF4-FFF2-40B4-BE49-F238E27FC236}">
                <a16:creationId xmlns:a16="http://schemas.microsoft.com/office/drawing/2014/main" id="{68BF01BD-0F2E-4793-8E00-C1B073096C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9700" y="1579563"/>
            <a:ext cx="6894513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s-PE" altLang="es-PE" sz="1800"/>
              <a:t>Se suman los puntajes de duración y presupuesto para cada proyecto.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s-PE" altLang="es-PE" sz="1800"/>
              <a:t>El resultado se ubica en la tabla de categorización  de Proyectos 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F80F21C6-11B0-49FA-B1E5-8860D0DFB229}"/>
              </a:ext>
            </a:extLst>
          </p:cNvPr>
          <p:cNvGraphicFramePr>
            <a:graphicFrameLocks noGrp="1"/>
          </p:cNvGraphicFramePr>
          <p:nvPr/>
        </p:nvGraphicFramePr>
        <p:xfrm>
          <a:off x="7529513" y="2846388"/>
          <a:ext cx="2603501" cy="1697037"/>
        </p:xfrm>
        <a:graphic>
          <a:graphicData uri="http://schemas.openxmlformats.org/drawingml/2006/table">
            <a:tbl>
              <a:tblPr/>
              <a:tblGrid>
                <a:gridCol w="1016992">
                  <a:extLst>
                    <a:ext uri="{9D8B030D-6E8A-4147-A177-3AD203B41FA5}">
                      <a16:colId xmlns:a16="http://schemas.microsoft.com/office/drawing/2014/main" val="1375446863"/>
                    </a:ext>
                  </a:extLst>
                </a:gridCol>
                <a:gridCol w="366117">
                  <a:extLst>
                    <a:ext uri="{9D8B030D-6E8A-4147-A177-3AD203B41FA5}">
                      <a16:colId xmlns:a16="http://schemas.microsoft.com/office/drawing/2014/main" val="4056947257"/>
                    </a:ext>
                  </a:extLst>
                </a:gridCol>
                <a:gridCol w="379678">
                  <a:extLst>
                    <a:ext uri="{9D8B030D-6E8A-4147-A177-3AD203B41FA5}">
                      <a16:colId xmlns:a16="http://schemas.microsoft.com/office/drawing/2014/main" val="3957226895"/>
                    </a:ext>
                  </a:extLst>
                </a:gridCol>
                <a:gridCol w="420357">
                  <a:extLst>
                    <a:ext uri="{9D8B030D-6E8A-4147-A177-3AD203B41FA5}">
                      <a16:colId xmlns:a16="http://schemas.microsoft.com/office/drawing/2014/main" val="975000389"/>
                    </a:ext>
                  </a:extLst>
                </a:gridCol>
                <a:gridCol w="420357">
                  <a:extLst>
                    <a:ext uri="{9D8B030D-6E8A-4147-A177-3AD203B41FA5}">
                      <a16:colId xmlns:a16="http://schemas.microsoft.com/office/drawing/2014/main" val="2572205947"/>
                    </a:ext>
                  </a:extLst>
                </a:gridCol>
              </a:tblGrid>
              <a:tr h="610266">
                <a:tc>
                  <a:txBody>
                    <a:bodyPr/>
                    <a:lstStyle/>
                    <a:p>
                      <a:pPr algn="l" fontAlgn="b"/>
                      <a:endParaRPr lang="es-PE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P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16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s-PE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Puntaje de Presupuesto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662388"/>
                  </a:ext>
                </a:extLst>
              </a:tr>
              <a:tr h="309312">
                <a:tc>
                  <a:txBody>
                    <a:bodyPr/>
                    <a:lstStyle/>
                    <a:p>
                      <a:pPr algn="l" fontAlgn="b"/>
                      <a:r>
                        <a:rPr lang="es-P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16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72718"/>
                  </a:ext>
                </a:extLst>
              </a:tr>
              <a:tr h="259153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s-PE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Puntaje de Duración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027699"/>
                  </a:ext>
                </a:extLst>
              </a:tr>
              <a:tr h="259153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6080292"/>
                  </a:ext>
                </a:extLst>
              </a:tr>
              <a:tr h="259153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P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1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8691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290" name="Objeto 12" hidden="1">
            <a:extLst>
              <a:ext uri="{FF2B5EF4-FFF2-40B4-BE49-F238E27FC236}">
                <a16:creationId xmlns:a16="http://schemas.microsoft.com/office/drawing/2014/main" id="{56630250-CFA9-4DA8-9841-24D6C0A5B89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85883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60" name="Diapositiva de think-cell" r:id="rId6" imgW="360" imgH="360" progId="TCLayout.ActiveDocument.1">
                  <p:embed/>
                </p:oleObj>
              </mc:Choice>
              <mc:Fallback>
                <p:oleObj name="Diapositiva de think-cell" r:id="rId6" imgW="360" imgH="360" progId="TCLayout.ActiveDocument.1">
                  <p:embed/>
                  <p:pic>
                    <p:nvPicPr>
                      <p:cNvPr id="0" name="Objeto 1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85883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ángulo 1" hidden="1">
            <a:extLst>
              <a:ext uri="{FF2B5EF4-FFF2-40B4-BE49-F238E27FC236}">
                <a16:creationId xmlns:a16="http://schemas.microsoft.com/office/drawing/2014/main" id="{1B412A7A-B2E1-499B-B026-DB8CDD8C90A6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61925" cy="161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900" dirty="0" err="1">
              <a:solidFill>
                <a:schemeClr val="tx1"/>
              </a:solidFill>
              <a:sym typeface="+mn-lt"/>
            </a:endParaRPr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1FEE1867-A593-4B45-BBBA-5098B61243AB}"/>
              </a:ext>
            </a:extLst>
          </p:cNvPr>
          <p:cNvSpPr>
            <a:spLocks/>
          </p:cNvSpPr>
          <p:nvPr/>
        </p:nvSpPr>
        <p:spPr>
          <a:xfrm rot="10800000">
            <a:off x="647700" y="858838"/>
            <a:ext cx="10915650" cy="567372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071" dirty="0">
              <a:solidFill>
                <a:srgbClr val="000000"/>
              </a:solidFill>
            </a:endParaRPr>
          </a:p>
        </p:txBody>
      </p:sp>
      <p:cxnSp>
        <p:nvCxnSpPr>
          <p:cNvPr id="38" name="Conector recto 7">
            <a:extLst>
              <a:ext uri="{FF2B5EF4-FFF2-40B4-BE49-F238E27FC236}">
                <a16:creationId xmlns:a16="http://schemas.microsoft.com/office/drawing/2014/main" id="{AC080482-CA44-4DBD-9AA6-2F47A50E7AA8}"/>
              </a:ext>
            </a:extLst>
          </p:cNvPr>
          <p:cNvCxnSpPr>
            <a:cxnSpLocks/>
          </p:cNvCxnSpPr>
          <p:nvPr/>
        </p:nvCxnSpPr>
        <p:spPr>
          <a:xfrm>
            <a:off x="638175" y="777875"/>
            <a:ext cx="10925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94" name="Imagen 9">
            <a:extLst>
              <a:ext uri="{FF2B5EF4-FFF2-40B4-BE49-F238E27FC236}">
                <a16:creationId xmlns:a16="http://schemas.microsoft.com/office/drawing/2014/main" id="{71875D07-58C4-4854-8064-B5DBCAA35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2543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5" name="CuadroTexto 1">
            <a:extLst>
              <a:ext uri="{FF2B5EF4-FFF2-40B4-BE49-F238E27FC236}">
                <a16:creationId xmlns:a16="http://schemas.microsoft.com/office/drawing/2014/main" id="{6233342D-6F2E-4B36-B59E-047C79618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79400"/>
            <a:ext cx="4994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s-ES" altLang="es-PE" sz="2400" b="1"/>
              <a:t>Procesos de la Ejecución de Proyectos</a:t>
            </a:r>
            <a:endParaRPr lang="es-PE" altLang="es-PE" sz="2400" b="1"/>
          </a:p>
        </p:txBody>
      </p:sp>
      <p:sp>
        <p:nvSpPr>
          <p:cNvPr id="13" name="Right Arrow Callout 8">
            <a:extLst>
              <a:ext uri="{FF2B5EF4-FFF2-40B4-BE49-F238E27FC236}">
                <a16:creationId xmlns:a16="http://schemas.microsoft.com/office/drawing/2014/main" id="{519694AA-8BB0-4C75-9154-B5F4629DFF4E}"/>
              </a:ext>
            </a:extLst>
          </p:cNvPr>
          <p:cNvSpPr/>
          <p:nvPr/>
        </p:nvSpPr>
        <p:spPr>
          <a:xfrm>
            <a:off x="2902620" y="1545882"/>
            <a:ext cx="894685" cy="1796369"/>
          </a:xfrm>
          <a:prstGeom prst="rightArrowCallout">
            <a:avLst/>
          </a:prstGeom>
          <a:solidFill>
            <a:schemeClr val="tx2">
              <a:lumMod val="60000"/>
              <a:lumOff val="4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es-PE" sz="1400" dirty="0"/>
              <a:t>GESTION DE</a:t>
            </a:r>
          </a:p>
          <a:p>
            <a:pPr algn="ctr">
              <a:defRPr/>
            </a:pPr>
            <a:r>
              <a:rPr lang="es-PE" sz="1400" dirty="0"/>
              <a:t> PROYETOS </a:t>
            </a:r>
            <a:endParaRPr lang="en-GB" sz="1400" dirty="0"/>
          </a:p>
        </p:txBody>
      </p:sp>
      <p:sp>
        <p:nvSpPr>
          <p:cNvPr id="15" name="Pentagon 11">
            <a:extLst>
              <a:ext uri="{FF2B5EF4-FFF2-40B4-BE49-F238E27FC236}">
                <a16:creationId xmlns:a16="http://schemas.microsoft.com/office/drawing/2014/main" id="{3272CFDA-4FD9-4D84-B957-F4D96DFACFBA}"/>
              </a:ext>
            </a:extLst>
          </p:cNvPr>
          <p:cNvSpPr/>
          <p:nvPr/>
        </p:nvSpPr>
        <p:spPr>
          <a:xfrm>
            <a:off x="3893036" y="1546226"/>
            <a:ext cx="4510087" cy="1795463"/>
          </a:xfrm>
          <a:prstGeom prst="homePlate">
            <a:avLst/>
          </a:prstGeom>
          <a:solidFill>
            <a:srgbClr val="BDDEFF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dirty="0"/>
              <a:t> y </a:t>
            </a:r>
            <a:endParaRPr lang="en-GB" dirty="0"/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E7F84B54-D040-4275-AFBC-4E1AE7D5B95E}"/>
              </a:ext>
            </a:extLst>
          </p:cNvPr>
          <p:cNvSpPr/>
          <p:nvPr/>
        </p:nvSpPr>
        <p:spPr>
          <a:xfrm>
            <a:off x="4275623" y="2105026"/>
            <a:ext cx="3224213" cy="79851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dirty="0"/>
          </a:p>
        </p:txBody>
      </p:sp>
      <p:sp>
        <p:nvSpPr>
          <p:cNvPr id="12304" name="TextBox 12">
            <a:extLst>
              <a:ext uri="{FF2B5EF4-FFF2-40B4-BE49-F238E27FC236}">
                <a16:creationId xmlns:a16="http://schemas.microsoft.com/office/drawing/2014/main" id="{612E335C-5161-4768-9606-132D008C7A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623" y="2085976"/>
            <a:ext cx="3224213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s-PE" altLang="es-PE" sz="1200" b="1"/>
              <a:t>Monitoreo y control</a:t>
            </a:r>
            <a:endParaRPr lang="en-GB" altLang="es-PE" sz="1200" b="1"/>
          </a:p>
        </p:txBody>
      </p:sp>
      <p:sp>
        <p:nvSpPr>
          <p:cNvPr id="12305" name="TextBox 14">
            <a:extLst>
              <a:ext uri="{FF2B5EF4-FFF2-40B4-BE49-F238E27FC236}">
                <a16:creationId xmlns:a16="http://schemas.microsoft.com/office/drawing/2014/main" id="{B36726AC-DEF9-443A-A6C1-D6FF809DBF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623" y="1798639"/>
            <a:ext cx="3224213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s-PE" altLang="es-PE" sz="1200" b="1"/>
              <a:t>METODOLOGÍA DE GESTIÓN DE PROYECTOS</a:t>
            </a:r>
            <a:endParaRPr lang="en-GB" altLang="es-PE" sz="1200" b="1"/>
          </a:p>
        </p:txBody>
      </p:sp>
      <p:sp>
        <p:nvSpPr>
          <p:cNvPr id="19" name="Rectangle 15">
            <a:extLst>
              <a:ext uri="{FF2B5EF4-FFF2-40B4-BE49-F238E27FC236}">
                <a16:creationId xmlns:a16="http://schemas.microsoft.com/office/drawing/2014/main" id="{878DD29F-6FEF-4713-ABE6-0DDC42FCC62E}"/>
              </a:ext>
            </a:extLst>
          </p:cNvPr>
          <p:cNvSpPr/>
          <p:nvPr/>
        </p:nvSpPr>
        <p:spPr>
          <a:xfrm>
            <a:off x="3980348" y="2344739"/>
            <a:ext cx="608013" cy="358775"/>
          </a:xfrm>
          <a:prstGeom prst="rect">
            <a:avLst/>
          </a:prstGeom>
          <a:solidFill>
            <a:srgbClr val="FBCD9F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Inicio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EDEEF92A-BF06-49E6-9CC6-81F1FEB9D33C}"/>
              </a:ext>
            </a:extLst>
          </p:cNvPr>
          <p:cNvSpPr/>
          <p:nvPr/>
        </p:nvSpPr>
        <p:spPr>
          <a:xfrm>
            <a:off x="4721711" y="2344739"/>
            <a:ext cx="1181100" cy="358775"/>
          </a:xfrm>
          <a:prstGeom prst="rect">
            <a:avLst/>
          </a:prstGeom>
          <a:solidFill>
            <a:srgbClr val="FBCD9F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Planificación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1" name="Rectangle 18">
            <a:extLst>
              <a:ext uri="{FF2B5EF4-FFF2-40B4-BE49-F238E27FC236}">
                <a16:creationId xmlns:a16="http://schemas.microsoft.com/office/drawing/2014/main" id="{B930748B-C3B0-41D0-B192-D83D972FAB6A}"/>
              </a:ext>
            </a:extLst>
          </p:cNvPr>
          <p:cNvSpPr/>
          <p:nvPr/>
        </p:nvSpPr>
        <p:spPr>
          <a:xfrm>
            <a:off x="7077561" y="2344739"/>
            <a:ext cx="701675" cy="358775"/>
          </a:xfrm>
          <a:prstGeom prst="rect">
            <a:avLst/>
          </a:prstGeom>
          <a:solidFill>
            <a:srgbClr val="FBCD9F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Cierre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2" name="Pentagon 19">
            <a:extLst>
              <a:ext uri="{FF2B5EF4-FFF2-40B4-BE49-F238E27FC236}">
                <a16:creationId xmlns:a16="http://schemas.microsoft.com/office/drawing/2014/main" id="{598EBA05-2884-4635-96F4-64A0A0E7ECB9}"/>
              </a:ext>
            </a:extLst>
          </p:cNvPr>
          <p:cNvSpPr/>
          <p:nvPr/>
        </p:nvSpPr>
        <p:spPr>
          <a:xfrm>
            <a:off x="3893036" y="3744914"/>
            <a:ext cx="2389187" cy="1876425"/>
          </a:xfrm>
          <a:prstGeom prst="homePlate">
            <a:avLst/>
          </a:prstGeom>
          <a:solidFill>
            <a:srgbClr val="6699FF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dirty="0"/>
              <a:t> </a:t>
            </a:r>
            <a:endParaRPr lang="en-GB" dirty="0"/>
          </a:p>
        </p:txBody>
      </p:sp>
      <p:sp>
        <p:nvSpPr>
          <p:cNvPr id="23" name="Right Arrow Callout 20">
            <a:extLst>
              <a:ext uri="{FF2B5EF4-FFF2-40B4-BE49-F238E27FC236}">
                <a16:creationId xmlns:a16="http://schemas.microsoft.com/office/drawing/2014/main" id="{79744D17-7765-485F-AA39-6C4572537AE4}"/>
              </a:ext>
            </a:extLst>
          </p:cNvPr>
          <p:cNvSpPr/>
          <p:nvPr/>
        </p:nvSpPr>
        <p:spPr>
          <a:xfrm>
            <a:off x="2897041" y="3789971"/>
            <a:ext cx="894685" cy="1796369"/>
          </a:xfrm>
          <a:prstGeom prst="rightArrowCallout">
            <a:avLst/>
          </a:prstGeom>
          <a:solidFill>
            <a:schemeClr val="tx2">
              <a:lumMod val="60000"/>
              <a:lumOff val="4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es-PE" sz="1400" dirty="0"/>
              <a:t>GESTION DE</a:t>
            </a:r>
          </a:p>
          <a:p>
            <a:pPr algn="ctr">
              <a:defRPr/>
            </a:pPr>
            <a:r>
              <a:rPr lang="es-PE" sz="1400" dirty="0"/>
              <a:t> PRODUCTOS</a:t>
            </a:r>
            <a:endParaRPr lang="en-GB" sz="1400" dirty="0"/>
          </a:p>
        </p:txBody>
      </p:sp>
      <p:sp>
        <p:nvSpPr>
          <p:cNvPr id="24" name="Rectangle 21">
            <a:extLst>
              <a:ext uri="{FF2B5EF4-FFF2-40B4-BE49-F238E27FC236}">
                <a16:creationId xmlns:a16="http://schemas.microsoft.com/office/drawing/2014/main" id="{7F2AB6C8-386A-478C-B60D-E756EFB9AB13}"/>
              </a:ext>
            </a:extLst>
          </p:cNvPr>
          <p:cNvSpPr/>
          <p:nvPr/>
        </p:nvSpPr>
        <p:spPr>
          <a:xfrm>
            <a:off x="3991461" y="3967164"/>
            <a:ext cx="1428750" cy="1746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Análisis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5" name="Pentagon 22">
            <a:extLst>
              <a:ext uri="{FF2B5EF4-FFF2-40B4-BE49-F238E27FC236}">
                <a16:creationId xmlns:a16="http://schemas.microsoft.com/office/drawing/2014/main" id="{9F324CCA-BC27-4A03-8DBC-2E6B44F7F8F1}"/>
              </a:ext>
            </a:extLst>
          </p:cNvPr>
          <p:cNvSpPr/>
          <p:nvPr/>
        </p:nvSpPr>
        <p:spPr>
          <a:xfrm>
            <a:off x="6490186" y="3744914"/>
            <a:ext cx="2141537" cy="1795462"/>
          </a:xfrm>
          <a:prstGeom prst="homePlate">
            <a:avLst/>
          </a:prstGeom>
          <a:solidFill>
            <a:srgbClr val="92D050"/>
          </a:solidFill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dirty="0"/>
              <a:t> </a:t>
            </a:r>
            <a:endParaRPr lang="en-GB" dirty="0"/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E11D7181-0220-485E-B8BE-FDCE39530039}"/>
              </a:ext>
            </a:extLst>
          </p:cNvPr>
          <p:cNvSpPr/>
          <p:nvPr/>
        </p:nvSpPr>
        <p:spPr>
          <a:xfrm>
            <a:off x="3991461" y="4233864"/>
            <a:ext cx="1428750" cy="1746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Diseño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8" name="Rectangle 24">
            <a:extLst>
              <a:ext uri="{FF2B5EF4-FFF2-40B4-BE49-F238E27FC236}">
                <a16:creationId xmlns:a16="http://schemas.microsoft.com/office/drawing/2014/main" id="{8C943726-C0BC-466E-A0D2-ADAFFAA4D950}"/>
              </a:ext>
            </a:extLst>
          </p:cNvPr>
          <p:cNvSpPr/>
          <p:nvPr/>
        </p:nvSpPr>
        <p:spPr>
          <a:xfrm>
            <a:off x="3991461" y="4486276"/>
            <a:ext cx="1428750" cy="1730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Implementación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471AA0E6-154F-49C7-90DE-7B5BDDA00E81}"/>
              </a:ext>
            </a:extLst>
          </p:cNvPr>
          <p:cNvSpPr/>
          <p:nvPr/>
        </p:nvSpPr>
        <p:spPr>
          <a:xfrm>
            <a:off x="3991461" y="4729164"/>
            <a:ext cx="1428750" cy="1746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Pruebas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0" name="Rectangle 26">
            <a:extLst>
              <a:ext uri="{FF2B5EF4-FFF2-40B4-BE49-F238E27FC236}">
                <a16:creationId xmlns:a16="http://schemas.microsoft.com/office/drawing/2014/main" id="{3B3196FF-F567-4AEE-8399-5EDA640EEA9B}"/>
              </a:ext>
            </a:extLst>
          </p:cNvPr>
          <p:cNvSpPr/>
          <p:nvPr/>
        </p:nvSpPr>
        <p:spPr>
          <a:xfrm>
            <a:off x="3991461" y="4968876"/>
            <a:ext cx="1428750" cy="1746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Despliegue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EBE53F01-6D7E-4A21-8B21-67648400CCA5}"/>
              </a:ext>
            </a:extLst>
          </p:cNvPr>
          <p:cNvSpPr/>
          <p:nvPr/>
        </p:nvSpPr>
        <p:spPr>
          <a:xfrm>
            <a:off x="3991461" y="5202239"/>
            <a:ext cx="1428750" cy="1746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Post Producción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2" name="Rectangle 28">
            <a:extLst>
              <a:ext uri="{FF2B5EF4-FFF2-40B4-BE49-F238E27FC236}">
                <a16:creationId xmlns:a16="http://schemas.microsoft.com/office/drawing/2014/main" id="{19CE7875-A243-4827-B081-A6C927E44986}"/>
              </a:ext>
            </a:extLst>
          </p:cNvPr>
          <p:cNvSpPr/>
          <p:nvPr/>
        </p:nvSpPr>
        <p:spPr>
          <a:xfrm>
            <a:off x="6594961" y="4032251"/>
            <a:ext cx="1222375" cy="174625"/>
          </a:xfrm>
          <a:prstGeom prst="rect">
            <a:avLst/>
          </a:prstGeom>
          <a:solidFill>
            <a:srgbClr val="D2FAC2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Sprint 1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3" name="Rectangle 29">
            <a:extLst>
              <a:ext uri="{FF2B5EF4-FFF2-40B4-BE49-F238E27FC236}">
                <a16:creationId xmlns:a16="http://schemas.microsoft.com/office/drawing/2014/main" id="{7CD07A69-9910-4BA5-A4B3-F2EEAA048662}"/>
              </a:ext>
            </a:extLst>
          </p:cNvPr>
          <p:cNvSpPr/>
          <p:nvPr/>
        </p:nvSpPr>
        <p:spPr>
          <a:xfrm>
            <a:off x="6594961" y="4287839"/>
            <a:ext cx="1222375" cy="174625"/>
          </a:xfrm>
          <a:prstGeom prst="rect">
            <a:avLst/>
          </a:prstGeom>
          <a:solidFill>
            <a:srgbClr val="D2FAC2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Sprint 2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4" name="Rectangle 30">
            <a:extLst>
              <a:ext uri="{FF2B5EF4-FFF2-40B4-BE49-F238E27FC236}">
                <a16:creationId xmlns:a16="http://schemas.microsoft.com/office/drawing/2014/main" id="{58AF089B-241C-49BF-B9B5-CFA9F95D9C92}"/>
              </a:ext>
            </a:extLst>
          </p:cNvPr>
          <p:cNvSpPr/>
          <p:nvPr/>
        </p:nvSpPr>
        <p:spPr>
          <a:xfrm>
            <a:off x="6594961" y="4965701"/>
            <a:ext cx="1222375" cy="174625"/>
          </a:xfrm>
          <a:prstGeom prst="rect">
            <a:avLst/>
          </a:prstGeom>
          <a:solidFill>
            <a:srgbClr val="D2FAC2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Sprint n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2321" name="TextBox 13">
            <a:extLst>
              <a:ext uri="{FF2B5EF4-FFF2-40B4-BE49-F238E27FC236}">
                <a16:creationId xmlns:a16="http://schemas.microsoft.com/office/drawing/2014/main" id="{A03B6A52-244C-472D-9B9F-E777292D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2473" y="4425951"/>
            <a:ext cx="2174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000" b="1"/>
              <a:t>.</a:t>
            </a:r>
          </a:p>
          <a:p>
            <a:r>
              <a:rPr lang="es-PE" altLang="es-PE" sz="1000" b="1"/>
              <a:t>.</a:t>
            </a:r>
          </a:p>
          <a:p>
            <a:r>
              <a:rPr lang="es-PE" altLang="es-PE" sz="1000" b="1"/>
              <a:t>.</a:t>
            </a:r>
            <a:endParaRPr lang="en-GB" altLang="es-PE" sz="1000" b="1"/>
          </a:p>
        </p:txBody>
      </p:sp>
      <p:sp>
        <p:nvSpPr>
          <p:cNvPr id="12322" name="TextBox 161">
            <a:extLst>
              <a:ext uri="{FF2B5EF4-FFF2-40B4-BE49-F238E27FC236}">
                <a16:creationId xmlns:a16="http://schemas.microsoft.com/office/drawing/2014/main" id="{08F67B0B-3603-4833-9B28-E402EACD8C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9748" y="3732214"/>
            <a:ext cx="690563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000" b="1"/>
              <a:t>CASCADA</a:t>
            </a:r>
            <a:endParaRPr lang="en-GB" altLang="es-PE" sz="1000" b="1"/>
          </a:p>
        </p:txBody>
      </p:sp>
      <p:sp>
        <p:nvSpPr>
          <p:cNvPr id="12323" name="TextBox 34">
            <a:extLst>
              <a:ext uri="{FF2B5EF4-FFF2-40B4-BE49-F238E27FC236}">
                <a16:creationId xmlns:a16="http://schemas.microsoft.com/office/drawing/2014/main" id="{EAAFD017-F450-4F58-8B8B-2090EEBF3B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6111" y="3778251"/>
            <a:ext cx="430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000" b="1"/>
              <a:t>AGIL</a:t>
            </a:r>
            <a:endParaRPr lang="en-GB" altLang="es-PE" sz="1000" b="1"/>
          </a:p>
        </p:txBody>
      </p:sp>
      <p:sp>
        <p:nvSpPr>
          <p:cNvPr id="39" name="Down Arrow 162">
            <a:extLst>
              <a:ext uri="{FF2B5EF4-FFF2-40B4-BE49-F238E27FC236}">
                <a16:creationId xmlns:a16="http://schemas.microsoft.com/office/drawing/2014/main" id="{1839E904-B9AA-4135-8AC1-D76C4B416238}"/>
              </a:ext>
            </a:extLst>
          </p:cNvPr>
          <p:cNvSpPr/>
          <p:nvPr/>
        </p:nvSpPr>
        <p:spPr>
          <a:xfrm rot="2166447">
            <a:off x="5817086" y="2481264"/>
            <a:ext cx="330200" cy="153511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40" name="Down Arrow 36">
            <a:extLst>
              <a:ext uri="{FF2B5EF4-FFF2-40B4-BE49-F238E27FC236}">
                <a16:creationId xmlns:a16="http://schemas.microsoft.com/office/drawing/2014/main" id="{2967076A-0B2C-4E35-A5AA-F8A835E349A1}"/>
              </a:ext>
            </a:extLst>
          </p:cNvPr>
          <p:cNvSpPr/>
          <p:nvPr/>
        </p:nvSpPr>
        <p:spPr>
          <a:xfrm rot="18914846">
            <a:off x="6802923" y="2392364"/>
            <a:ext cx="328613" cy="147478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41" name="Rectangle 17">
            <a:extLst>
              <a:ext uri="{FF2B5EF4-FFF2-40B4-BE49-F238E27FC236}">
                <a16:creationId xmlns:a16="http://schemas.microsoft.com/office/drawing/2014/main" id="{B7AF9564-D917-4D9F-BB05-843C3C1AA335}"/>
              </a:ext>
            </a:extLst>
          </p:cNvPr>
          <p:cNvSpPr/>
          <p:nvPr/>
        </p:nvSpPr>
        <p:spPr>
          <a:xfrm>
            <a:off x="6034573" y="2344739"/>
            <a:ext cx="909638" cy="358775"/>
          </a:xfrm>
          <a:prstGeom prst="rect">
            <a:avLst/>
          </a:prstGeom>
          <a:solidFill>
            <a:srgbClr val="FBCD9F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200" b="1" dirty="0">
                <a:solidFill>
                  <a:sysClr val="windowText" lastClr="000000"/>
                </a:solidFill>
                <a:latin typeface="+mj-lt"/>
                <a:cs typeface="Arial" panose="020B0604020202020204" pitchFamily="34" charset="0"/>
              </a:rPr>
              <a:t>Ejecución</a:t>
            </a:r>
            <a:endParaRPr lang="en-GB" sz="1200" b="1" dirty="0">
              <a:solidFill>
                <a:sysClr val="windowText" lastClr="000000"/>
              </a:solidFill>
              <a:latin typeface="+mj-lt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38" name="Objeto 12" hidden="1">
            <a:extLst>
              <a:ext uri="{FF2B5EF4-FFF2-40B4-BE49-F238E27FC236}">
                <a16:creationId xmlns:a16="http://schemas.microsoft.com/office/drawing/2014/main" id="{23525D9E-BAF0-43D8-9AA4-C12B65B6941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85883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19" name="Diapositiva de think-cell" r:id="rId6" imgW="360" imgH="360" progId="TCLayout.ActiveDocument.1">
                  <p:embed/>
                </p:oleObj>
              </mc:Choice>
              <mc:Fallback>
                <p:oleObj name="Diapositiva de think-cell" r:id="rId6" imgW="360" imgH="360" progId="TCLayout.ActiveDocument.1">
                  <p:embed/>
                  <p:pic>
                    <p:nvPicPr>
                      <p:cNvPr id="0" name="Objeto 1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85883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ángulo 1" hidden="1">
            <a:extLst>
              <a:ext uri="{FF2B5EF4-FFF2-40B4-BE49-F238E27FC236}">
                <a16:creationId xmlns:a16="http://schemas.microsoft.com/office/drawing/2014/main" id="{1B412A7A-B2E1-499B-B026-DB8CDD8C90A6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61925" cy="161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900" dirty="0" err="1">
              <a:solidFill>
                <a:schemeClr val="tx1"/>
              </a:solidFill>
              <a:sym typeface="+mn-lt"/>
            </a:endParaRPr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1FEE1867-A593-4B45-BBBA-5098B61243AB}"/>
              </a:ext>
            </a:extLst>
          </p:cNvPr>
          <p:cNvSpPr>
            <a:spLocks/>
          </p:cNvSpPr>
          <p:nvPr/>
        </p:nvSpPr>
        <p:spPr>
          <a:xfrm rot="10800000">
            <a:off x="647700" y="858838"/>
            <a:ext cx="10915650" cy="567372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200" dirty="0">
              <a:solidFill>
                <a:srgbClr val="000000"/>
              </a:solidFill>
            </a:endParaRPr>
          </a:p>
        </p:txBody>
      </p:sp>
      <p:cxnSp>
        <p:nvCxnSpPr>
          <p:cNvPr id="38" name="Conector recto 7">
            <a:extLst>
              <a:ext uri="{FF2B5EF4-FFF2-40B4-BE49-F238E27FC236}">
                <a16:creationId xmlns:a16="http://schemas.microsoft.com/office/drawing/2014/main" id="{AC080482-CA44-4DBD-9AA6-2F47A50E7AA8}"/>
              </a:ext>
            </a:extLst>
          </p:cNvPr>
          <p:cNvCxnSpPr>
            <a:cxnSpLocks/>
          </p:cNvCxnSpPr>
          <p:nvPr/>
        </p:nvCxnSpPr>
        <p:spPr>
          <a:xfrm>
            <a:off x="638175" y="777875"/>
            <a:ext cx="10925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42" name="Imagen 9">
            <a:extLst>
              <a:ext uri="{FF2B5EF4-FFF2-40B4-BE49-F238E27FC236}">
                <a16:creationId xmlns:a16="http://schemas.microsoft.com/office/drawing/2014/main" id="{2701697E-0DB3-4BCE-B113-9A49CC580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2543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3" name="CuadroTexto 1">
            <a:extLst>
              <a:ext uri="{FF2B5EF4-FFF2-40B4-BE49-F238E27FC236}">
                <a16:creationId xmlns:a16="http://schemas.microsoft.com/office/drawing/2014/main" id="{B3B12763-60FC-4FD4-A0B2-B4C137EFAE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79400"/>
            <a:ext cx="8661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s-ES" altLang="es-PE" sz="2400" b="1" dirty="0"/>
              <a:t>Entregables de las etapas de Proyectos</a:t>
            </a:r>
            <a:endParaRPr lang="es-PE" altLang="es-PE" sz="2400" b="1" dirty="0"/>
          </a:p>
        </p:txBody>
      </p:sp>
      <p:cxnSp>
        <p:nvCxnSpPr>
          <p:cNvPr id="50" name="Straight Connector 9">
            <a:extLst>
              <a:ext uri="{FF2B5EF4-FFF2-40B4-BE49-F238E27FC236}">
                <a16:creationId xmlns:a16="http://schemas.microsoft.com/office/drawing/2014/main" id="{B23D0B8C-0CC5-42D2-AC21-238F6FF1B250}"/>
              </a:ext>
            </a:extLst>
          </p:cNvPr>
          <p:cNvCxnSpPr/>
          <p:nvPr/>
        </p:nvCxnSpPr>
        <p:spPr>
          <a:xfrm>
            <a:off x="4150536" y="1670050"/>
            <a:ext cx="15875" cy="3763963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10">
            <a:extLst>
              <a:ext uri="{FF2B5EF4-FFF2-40B4-BE49-F238E27FC236}">
                <a16:creationId xmlns:a16="http://schemas.microsoft.com/office/drawing/2014/main" id="{C6E798C4-C595-491A-9CB6-B6CA6DAFF23B}"/>
              </a:ext>
            </a:extLst>
          </p:cNvPr>
          <p:cNvCxnSpPr/>
          <p:nvPr/>
        </p:nvCxnSpPr>
        <p:spPr>
          <a:xfrm>
            <a:off x="5855511" y="1670050"/>
            <a:ext cx="15875" cy="3763963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11">
            <a:extLst>
              <a:ext uri="{FF2B5EF4-FFF2-40B4-BE49-F238E27FC236}">
                <a16:creationId xmlns:a16="http://schemas.microsoft.com/office/drawing/2014/main" id="{AB887F1F-ECFD-4B44-8FA7-FC4D64365EBC}"/>
              </a:ext>
            </a:extLst>
          </p:cNvPr>
          <p:cNvCxnSpPr/>
          <p:nvPr/>
        </p:nvCxnSpPr>
        <p:spPr>
          <a:xfrm>
            <a:off x="7632963" y="1670050"/>
            <a:ext cx="15875" cy="3763963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14">
            <a:extLst>
              <a:ext uri="{FF2B5EF4-FFF2-40B4-BE49-F238E27FC236}">
                <a16:creationId xmlns:a16="http://schemas.microsoft.com/office/drawing/2014/main" id="{A3CD64D5-17F7-4201-BDD2-518941B95DE8}"/>
              </a:ext>
            </a:extLst>
          </p:cNvPr>
          <p:cNvSpPr/>
          <p:nvPr/>
        </p:nvSpPr>
        <p:spPr>
          <a:xfrm>
            <a:off x="2693211" y="1798638"/>
            <a:ext cx="1260475" cy="750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Iniciación</a:t>
            </a:r>
            <a:endParaRPr lang="en-US" sz="1600" dirty="0"/>
          </a:p>
        </p:txBody>
      </p:sp>
      <p:sp>
        <p:nvSpPr>
          <p:cNvPr id="56" name="Rectangle 15">
            <a:extLst>
              <a:ext uri="{FF2B5EF4-FFF2-40B4-BE49-F238E27FC236}">
                <a16:creationId xmlns:a16="http://schemas.microsoft.com/office/drawing/2014/main" id="{13D9ACA2-0175-4281-BEB0-03037CD73707}"/>
              </a:ext>
            </a:extLst>
          </p:cNvPr>
          <p:cNvSpPr/>
          <p:nvPr/>
        </p:nvSpPr>
        <p:spPr>
          <a:xfrm>
            <a:off x="4387073" y="1798638"/>
            <a:ext cx="1262063" cy="750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Planificación</a:t>
            </a:r>
            <a:endParaRPr lang="en-US" sz="1600" dirty="0"/>
          </a:p>
        </p:txBody>
      </p:sp>
      <p:sp>
        <p:nvSpPr>
          <p:cNvPr id="57" name="Rectangle 16">
            <a:extLst>
              <a:ext uri="{FF2B5EF4-FFF2-40B4-BE49-F238E27FC236}">
                <a16:creationId xmlns:a16="http://schemas.microsoft.com/office/drawing/2014/main" id="{559C70A7-6840-49FF-B3F4-5AA719FAE5B9}"/>
              </a:ext>
            </a:extLst>
          </p:cNvPr>
          <p:cNvSpPr/>
          <p:nvPr/>
        </p:nvSpPr>
        <p:spPr>
          <a:xfrm>
            <a:off x="2750361" y="2960688"/>
            <a:ext cx="5540375" cy="750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Monitoreo</a:t>
            </a:r>
            <a:endParaRPr lang="en-US" sz="1600" dirty="0"/>
          </a:p>
        </p:txBody>
      </p:sp>
      <p:sp>
        <p:nvSpPr>
          <p:cNvPr id="58" name="Rectangle 17">
            <a:extLst>
              <a:ext uri="{FF2B5EF4-FFF2-40B4-BE49-F238E27FC236}">
                <a16:creationId xmlns:a16="http://schemas.microsoft.com/office/drawing/2014/main" id="{530D1E55-AC1E-4EF5-B671-E7ED6D44C715}"/>
              </a:ext>
            </a:extLst>
          </p:cNvPr>
          <p:cNvSpPr/>
          <p:nvPr/>
        </p:nvSpPr>
        <p:spPr>
          <a:xfrm>
            <a:off x="6090461" y="1798638"/>
            <a:ext cx="1260475" cy="750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Ejecución</a:t>
            </a:r>
            <a:endParaRPr lang="en-US" sz="1600" dirty="0"/>
          </a:p>
        </p:txBody>
      </p:sp>
      <p:sp>
        <p:nvSpPr>
          <p:cNvPr id="59" name="Rectangle 18">
            <a:extLst>
              <a:ext uri="{FF2B5EF4-FFF2-40B4-BE49-F238E27FC236}">
                <a16:creationId xmlns:a16="http://schemas.microsoft.com/office/drawing/2014/main" id="{8802FD2A-4F05-46D1-922C-EA1B1466E554}"/>
              </a:ext>
            </a:extLst>
          </p:cNvPr>
          <p:cNvSpPr/>
          <p:nvPr/>
        </p:nvSpPr>
        <p:spPr>
          <a:xfrm>
            <a:off x="7755748" y="1798638"/>
            <a:ext cx="1262063" cy="750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Cierre</a:t>
            </a:r>
            <a:endParaRPr lang="en-US" sz="1600" dirty="0"/>
          </a:p>
        </p:txBody>
      </p:sp>
      <p:cxnSp>
        <p:nvCxnSpPr>
          <p:cNvPr id="62" name="Straight Arrow Connector 21">
            <a:extLst>
              <a:ext uri="{FF2B5EF4-FFF2-40B4-BE49-F238E27FC236}">
                <a16:creationId xmlns:a16="http://schemas.microsoft.com/office/drawing/2014/main" id="{4BA845DA-27FF-41FE-AD79-2AA613CD3731}"/>
              </a:ext>
            </a:extLst>
          </p:cNvPr>
          <p:cNvCxnSpPr>
            <a:cxnSpLocks/>
            <a:stCxn id="55" idx="3"/>
            <a:endCxn id="56" idx="1"/>
          </p:cNvCxnSpPr>
          <p:nvPr/>
        </p:nvCxnSpPr>
        <p:spPr>
          <a:xfrm>
            <a:off x="3953686" y="2174875"/>
            <a:ext cx="4333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22">
            <a:extLst>
              <a:ext uri="{FF2B5EF4-FFF2-40B4-BE49-F238E27FC236}">
                <a16:creationId xmlns:a16="http://schemas.microsoft.com/office/drawing/2014/main" id="{645A9F63-EB26-4D2A-8B3B-94E6923DAFDD}"/>
              </a:ext>
            </a:extLst>
          </p:cNvPr>
          <p:cNvCxnSpPr>
            <a:cxnSpLocks/>
            <a:stCxn id="56" idx="3"/>
            <a:endCxn id="58" idx="1"/>
          </p:cNvCxnSpPr>
          <p:nvPr/>
        </p:nvCxnSpPr>
        <p:spPr>
          <a:xfrm>
            <a:off x="5649136" y="2174875"/>
            <a:ext cx="441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23">
            <a:extLst>
              <a:ext uri="{FF2B5EF4-FFF2-40B4-BE49-F238E27FC236}">
                <a16:creationId xmlns:a16="http://schemas.microsoft.com/office/drawing/2014/main" id="{BEA80F67-BCBB-49D2-93E8-F860CDC736F4}"/>
              </a:ext>
            </a:extLst>
          </p:cNvPr>
          <p:cNvCxnSpPr>
            <a:cxnSpLocks/>
            <a:stCxn id="58" idx="3"/>
            <a:endCxn id="59" idx="1"/>
          </p:cNvCxnSpPr>
          <p:nvPr/>
        </p:nvCxnSpPr>
        <p:spPr>
          <a:xfrm>
            <a:off x="7350936" y="2174875"/>
            <a:ext cx="4048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24">
            <a:extLst>
              <a:ext uri="{FF2B5EF4-FFF2-40B4-BE49-F238E27FC236}">
                <a16:creationId xmlns:a16="http://schemas.microsoft.com/office/drawing/2014/main" id="{926311FE-7016-4BFD-96A8-28E3403E5E1B}"/>
              </a:ext>
            </a:extLst>
          </p:cNvPr>
          <p:cNvCxnSpPr>
            <a:cxnSpLocks/>
            <a:stCxn id="59" idx="3"/>
            <a:endCxn id="57" idx="3"/>
          </p:cNvCxnSpPr>
          <p:nvPr/>
        </p:nvCxnSpPr>
        <p:spPr>
          <a:xfrm flipH="1">
            <a:off x="8290736" y="2174875"/>
            <a:ext cx="727075" cy="1160463"/>
          </a:xfrm>
          <a:prstGeom prst="bentConnector3">
            <a:avLst>
              <a:gd name="adj1" fmla="val -3144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25">
            <a:extLst>
              <a:ext uri="{FF2B5EF4-FFF2-40B4-BE49-F238E27FC236}">
                <a16:creationId xmlns:a16="http://schemas.microsoft.com/office/drawing/2014/main" id="{91E21427-189F-4ED1-B638-E8AA7C01D560}"/>
              </a:ext>
            </a:extLst>
          </p:cNvPr>
          <p:cNvCxnSpPr>
            <a:cxnSpLocks/>
            <a:stCxn id="55" idx="1"/>
            <a:endCxn id="57" idx="1"/>
          </p:cNvCxnSpPr>
          <p:nvPr/>
        </p:nvCxnSpPr>
        <p:spPr>
          <a:xfrm rot="10800000" flipH="1" flipV="1">
            <a:off x="2693211" y="2174875"/>
            <a:ext cx="57150" cy="1160463"/>
          </a:xfrm>
          <a:prstGeom prst="bentConnector3">
            <a:avLst>
              <a:gd name="adj1" fmla="val -3973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70" name="Picture 6" descr="http://www.echevarne.com/ftp/img/documento.jpg">
            <a:extLst>
              <a:ext uri="{FF2B5EF4-FFF2-40B4-BE49-F238E27FC236}">
                <a16:creationId xmlns:a16="http://schemas.microsoft.com/office/drawing/2014/main" id="{4E3224C9-8217-4304-9F16-2030C5CB7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736" y="4348163"/>
            <a:ext cx="192087" cy="19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71" name="TextBox 39">
            <a:extLst>
              <a:ext uri="{FF2B5EF4-FFF2-40B4-BE49-F238E27FC236}">
                <a16:creationId xmlns:a16="http://schemas.microsoft.com/office/drawing/2014/main" id="{61CEE1B2-FBEE-4A84-BFD0-DA7A5DAB7C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4648" y="4348163"/>
            <a:ext cx="66675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/>
              <a:t>Kick Off</a:t>
            </a:r>
            <a:endParaRPr lang="en-US" altLang="es-PE" sz="1200"/>
          </a:p>
        </p:txBody>
      </p:sp>
      <p:pic>
        <p:nvPicPr>
          <p:cNvPr id="14372" name="Picture 6" descr="http://www.echevarne.com/ftp/img/documento.jpg">
            <a:extLst>
              <a:ext uri="{FF2B5EF4-FFF2-40B4-BE49-F238E27FC236}">
                <a16:creationId xmlns:a16="http://schemas.microsoft.com/office/drawing/2014/main" id="{F490E5F1-84EF-4F56-B0FF-40E9E605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1048" y="4340225"/>
            <a:ext cx="192088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73" name="TextBox 41">
            <a:extLst>
              <a:ext uri="{FF2B5EF4-FFF2-40B4-BE49-F238E27FC236}">
                <a16:creationId xmlns:a16="http://schemas.microsoft.com/office/drawing/2014/main" id="{3AEFA247-BAB1-4B9E-82B4-0AAEBFF126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1548" y="4340225"/>
            <a:ext cx="946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 dirty="0"/>
              <a:t>Cronograma detallado o por Sprint</a:t>
            </a:r>
            <a:endParaRPr lang="en-US" altLang="es-PE" sz="1200" dirty="0"/>
          </a:p>
        </p:txBody>
      </p:sp>
      <p:pic>
        <p:nvPicPr>
          <p:cNvPr id="14376" name="Picture 6" descr="http://www.echevarne.com/ftp/img/documento.jpg">
            <a:extLst>
              <a:ext uri="{FF2B5EF4-FFF2-40B4-BE49-F238E27FC236}">
                <a16:creationId xmlns:a16="http://schemas.microsoft.com/office/drawing/2014/main" id="{2F3511CD-9AD0-4219-9FFE-D4D3A717D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0836" y="4348163"/>
            <a:ext cx="192087" cy="19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77" name="TextBox 47">
            <a:extLst>
              <a:ext uri="{FF2B5EF4-FFF2-40B4-BE49-F238E27FC236}">
                <a16:creationId xmlns:a16="http://schemas.microsoft.com/office/drawing/2014/main" id="{B265343F-AD1E-4162-BCEB-AB85ECC39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9748" y="4348163"/>
            <a:ext cx="152082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/>
              <a:t>Lecciones aprendidas</a:t>
            </a:r>
            <a:endParaRPr lang="en-US" altLang="es-PE" sz="1200"/>
          </a:p>
        </p:txBody>
      </p:sp>
      <p:sp>
        <p:nvSpPr>
          <p:cNvPr id="14379" name="TextBox 50">
            <a:extLst>
              <a:ext uri="{FF2B5EF4-FFF2-40B4-BE49-F238E27FC236}">
                <a16:creationId xmlns:a16="http://schemas.microsoft.com/office/drawing/2014/main" id="{E277A9A7-387E-4B47-AE5D-612F84CABD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4378" y="3082925"/>
            <a:ext cx="14351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 dirty="0"/>
              <a:t>Riesgos - Problemas</a:t>
            </a:r>
            <a:endParaRPr lang="en-US" altLang="es-PE" sz="1200" dirty="0"/>
          </a:p>
        </p:txBody>
      </p:sp>
      <p:sp>
        <p:nvSpPr>
          <p:cNvPr id="14381" name="TextBox 52">
            <a:extLst>
              <a:ext uri="{FF2B5EF4-FFF2-40B4-BE49-F238E27FC236}">
                <a16:creationId xmlns:a16="http://schemas.microsoft.com/office/drawing/2014/main" id="{A884DA8E-0CA5-4A5C-AE70-C60E26851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1678" y="3297238"/>
            <a:ext cx="139382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/>
              <a:t>Control de cambios</a:t>
            </a:r>
            <a:endParaRPr lang="en-US" altLang="es-PE" sz="1200"/>
          </a:p>
        </p:txBody>
      </p:sp>
      <p:pic>
        <p:nvPicPr>
          <p:cNvPr id="14384" name="Picture 6" descr="http://www.echevarne.com/ftp/img/documento.jpg">
            <a:extLst>
              <a:ext uri="{FF2B5EF4-FFF2-40B4-BE49-F238E27FC236}">
                <a16:creationId xmlns:a16="http://schemas.microsoft.com/office/drawing/2014/main" id="{6FBD287C-B171-474A-8DB3-B4EAA7F70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1311" y="4687332"/>
            <a:ext cx="192087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85" name="TextBox 59">
            <a:extLst>
              <a:ext uri="{FF2B5EF4-FFF2-40B4-BE49-F238E27FC236}">
                <a16:creationId xmlns:a16="http://schemas.microsoft.com/office/drawing/2014/main" id="{B3328742-37E2-426D-A8C4-E66350B12B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9748" y="4687332"/>
            <a:ext cx="10858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/>
              <a:t>Acta de cierre </a:t>
            </a:r>
            <a:endParaRPr lang="en-US" altLang="es-PE" sz="1200"/>
          </a:p>
        </p:txBody>
      </p:sp>
      <p:pic>
        <p:nvPicPr>
          <p:cNvPr id="14386" name="Picture 6" descr="http://www.echevarne.com/ftp/img/documento.jpg">
            <a:extLst>
              <a:ext uri="{FF2B5EF4-FFF2-40B4-BE49-F238E27FC236}">
                <a16:creationId xmlns:a16="http://schemas.microsoft.com/office/drawing/2014/main" id="{58C6A2AF-3030-4E39-B163-F414C6884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329" y="4675188"/>
            <a:ext cx="192088" cy="19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87" name="TextBox 61">
            <a:extLst>
              <a:ext uri="{FF2B5EF4-FFF2-40B4-BE49-F238E27FC236}">
                <a16:creationId xmlns:a16="http://schemas.microsoft.com/office/drawing/2014/main" id="{B1A342ED-1294-4DE6-B2B5-6433E2F87F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4829" y="4675188"/>
            <a:ext cx="146232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 dirty="0"/>
              <a:t>Acta de seguimiento</a:t>
            </a:r>
          </a:p>
          <a:p>
            <a:r>
              <a:rPr lang="es-PE" altLang="es-PE" sz="1200" dirty="0"/>
              <a:t>/ mails</a:t>
            </a:r>
            <a:endParaRPr lang="en-US" altLang="es-PE" sz="1200" dirty="0"/>
          </a:p>
        </p:txBody>
      </p:sp>
      <p:sp>
        <p:nvSpPr>
          <p:cNvPr id="14391" name="TextBox 65">
            <a:extLst>
              <a:ext uri="{FF2B5EF4-FFF2-40B4-BE49-F238E27FC236}">
                <a16:creationId xmlns:a16="http://schemas.microsoft.com/office/drawing/2014/main" id="{7BD65959-AFD8-4C15-88E7-614F4CB0E3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441" y="3505200"/>
            <a:ext cx="144145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/>
              <a:t>Reportes semanales</a:t>
            </a:r>
            <a:endParaRPr lang="en-US" altLang="es-PE" sz="1200"/>
          </a:p>
        </p:txBody>
      </p:sp>
      <p:sp>
        <p:nvSpPr>
          <p:cNvPr id="14392" name="TextBox 48">
            <a:extLst>
              <a:ext uri="{FF2B5EF4-FFF2-40B4-BE49-F238E27FC236}">
                <a16:creationId xmlns:a16="http://schemas.microsoft.com/office/drawing/2014/main" id="{01CF54DB-F991-49D9-B109-96BF61B8E6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8411" y="4348163"/>
            <a:ext cx="120967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 dirty="0">
                <a:hlinkClick r:id="rId10" action="ppaction://hlinksldjump"/>
              </a:rPr>
              <a:t>Ver mas detalles</a:t>
            </a:r>
            <a:endParaRPr lang="en-US" altLang="es-PE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to 12" hidden="1">
            <a:extLst>
              <a:ext uri="{FF2B5EF4-FFF2-40B4-BE49-F238E27FC236}">
                <a16:creationId xmlns:a16="http://schemas.microsoft.com/office/drawing/2014/main" id="{97464D73-BD13-4CC3-AE29-BDDCDF73F75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85883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2" name="Diapositiva de think-cell" r:id="rId6" imgW="360" imgH="360" progId="TCLayout.ActiveDocument.1">
                  <p:embed/>
                </p:oleObj>
              </mc:Choice>
              <mc:Fallback>
                <p:oleObj name="Diapositiva de think-cell" r:id="rId6" imgW="360" imgH="360" progId="TCLayout.ActiveDocument.1">
                  <p:embed/>
                  <p:pic>
                    <p:nvPicPr>
                      <p:cNvPr id="16386" name="Objeto 12" hidden="1">
                        <a:extLst>
                          <a:ext uri="{FF2B5EF4-FFF2-40B4-BE49-F238E27FC236}">
                            <a16:creationId xmlns:a16="http://schemas.microsoft.com/office/drawing/2014/main" id="{97464D73-BD13-4CC3-AE29-BDDCDF73F7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85883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ángulo 1" hidden="1">
            <a:extLst>
              <a:ext uri="{FF2B5EF4-FFF2-40B4-BE49-F238E27FC236}">
                <a16:creationId xmlns:a16="http://schemas.microsoft.com/office/drawing/2014/main" id="{1B412A7A-B2E1-499B-B026-DB8CDD8C90A6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61925" cy="161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900" dirty="0" err="1">
              <a:solidFill>
                <a:schemeClr val="tx1"/>
              </a:solidFill>
              <a:sym typeface="+mn-lt"/>
            </a:endParaRPr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1FEE1867-A593-4B45-BBBA-5098B61243AB}"/>
              </a:ext>
            </a:extLst>
          </p:cNvPr>
          <p:cNvSpPr>
            <a:spLocks/>
          </p:cNvSpPr>
          <p:nvPr/>
        </p:nvSpPr>
        <p:spPr>
          <a:xfrm rot="10800000">
            <a:off x="647700" y="858838"/>
            <a:ext cx="10915650" cy="567372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071" dirty="0">
              <a:solidFill>
                <a:srgbClr val="000000"/>
              </a:solidFill>
            </a:endParaRPr>
          </a:p>
        </p:txBody>
      </p:sp>
      <p:cxnSp>
        <p:nvCxnSpPr>
          <p:cNvPr id="38" name="Conector recto 7">
            <a:extLst>
              <a:ext uri="{FF2B5EF4-FFF2-40B4-BE49-F238E27FC236}">
                <a16:creationId xmlns:a16="http://schemas.microsoft.com/office/drawing/2014/main" id="{AC080482-CA44-4DBD-9AA6-2F47A50E7AA8}"/>
              </a:ext>
            </a:extLst>
          </p:cNvPr>
          <p:cNvCxnSpPr>
            <a:cxnSpLocks/>
          </p:cNvCxnSpPr>
          <p:nvPr/>
        </p:nvCxnSpPr>
        <p:spPr>
          <a:xfrm>
            <a:off x="638175" y="777875"/>
            <a:ext cx="10925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90" name="Imagen 9">
            <a:extLst>
              <a:ext uri="{FF2B5EF4-FFF2-40B4-BE49-F238E27FC236}">
                <a16:creationId xmlns:a16="http://schemas.microsoft.com/office/drawing/2014/main" id="{C7F93CCD-F5B3-497A-9A87-679D3BE74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2543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CuadroTexto 1">
            <a:extLst>
              <a:ext uri="{FF2B5EF4-FFF2-40B4-BE49-F238E27FC236}">
                <a16:creationId xmlns:a16="http://schemas.microsoft.com/office/drawing/2014/main" id="{99A36ED9-6DB5-4799-8235-4D1EE8D7D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79400"/>
            <a:ext cx="72263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s-ES" altLang="es-PE" sz="2400" b="1"/>
              <a:t>Entregables de las etapas de ejecución del producto</a:t>
            </a:r>
            <a:endParaRPr lang="es-PE" altLang="es-PE" sz="2400" b="1"/>
          </a:p>
        </p:txBody>
      </p:sp>
      <p:sp>
        <p:nvSpPr>
          <p:cNvPr id="104" name="Rectangle 6">
            <a:extLst>
              <a:ext uri="{FF2B5EF4-FFF2-40B4-BE49-F238E27FC236}">
                <a16:creationId xmlns:a16="http://schemas.microsoft.com/office/drawing/2014/main" id="{5C54271F-9564-4EDE-937A-0F70573F1BAF}"/>
              </a:ext>
            </a:extLst>
          </p:cNvPr>
          <p:cNvSpPr/>
          <p:nvPr/>
        </p:nvSpPr>
        <p:spPr>
          <a:xfrm>
            <a:off x="1162050" y="1835150"/>
            <a:ext cx="1060450" cy="750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Análisis </a:t>
            </a:r>
            <a:endParaRPr lang="en-US" sz="1600" dirty="0"/>
          </a:p>
        </p:txBody>
      </p:sp>
      <p:sp>
        <p:nvSpPr>
          <p:cNvPr id="105" name="Rectangle 7">
            <a:extLst>
              <a:ext uri="{FF2B5EF4-FFF2-40B4-BE49-F238E27FC236}">
                <a16:creationId xmlns:a16="http://schemas.microsoft.com/office/drawing/2014/main" id="{966DEA47-C8A3-4B55-A143-CB52AA5A0470}"/>
              </a:ext>
            </a:extLst>
          </p:cNvPr>
          <p:cNvSpPr/>
          <p:nvPr/>
        </p:nvSpPr>
        <p:spPr>
          <a:xfrm>
            <a:off x="2898775" y="1849438"/>
            <a:ext cx="1062038" cy="750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Diseño</a:t>
            </a:r>
            <a:endParaRPr lang="en-US" sz="1600" dirty="0"/>
          </a:p>
        </p:txBody>
      </p:sp>
      <p:sp>
        <p:nvSpPr>
          <p:cNvPr id="106" name="Rectangle 8">
            <a:extLst>
              <a:ext uri="{FF2B5EF4-FFF2-40B4-BE49-F238E27FC236}">
                <a16:creationId xmlns:a16="http://schemas.microsoft.com/office/drawing/2014/main" id="{AA994C8C-6548-4C01-9214-A4375948297A}"/>
              </a:ext>
            </a:extLst>
          </p:cNvPr>
          <p:cNvSpPr/>
          <p:nvPr/>
        </p:nvSpPr>
        <p:spPr>
          <a:xfrm>
            <a:off x="4640263" y="1849438"/>
            <a:ext cx="1062037" cy="750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Implemen-tación</a:t>
            </a:r>
            <a:endParaRPr lang="en-US" sz="1600" dirty="0"/>
          </a:p>
        </p:txBody>
      </p:sp>
      <p:sp>
        <p:nvSpPr>
          <p:cNvPr id="107" name="Rectangle 9">
            <a:extLst>
              <a:ext uri="{FF2B5EF4-FFF2-40B4-BE49-F238E27FC236}">
                <a16:creationId xmlns:a16="http://schemas.microsoft.com/office/drawing/2014/main" id="{91F9A97A-7B49-46E1-93A2-1B3EA3ECE0A5}"/>
              </a:ext>
            </a:extLst>
          </p:cNvPr>
          <p:cNvSpPr/>
          <p:nvPr/>
        </p:nvSpPr>
        <p:spPr>
          <a:xfrm>
            <a:off x="6416675" y="1843088"/>
            <a:ext cx="1060450" cy="750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Pruebas</a:t>
            </a:r>
            <a:endParaRPr lang="en-US" sz="1600" dirty="0"/>
          </a:p>
        </p:txBody>
      </p:sp>
      <p:sp>
        <p:nvSpPr>
          <p:cNvPr id="108" name="Rectangle 10">
            <a:extLst>
              <a:ext uri="{FF2B5EF4-FFF2-40B4-BE49-F238E27FC236}">
                <a16:creationId xmlns:a16="http://schemas.microsoft.com/office/drawing/2014/main" id="{F8BBFFBE-CB58-4592-867C-592F8E1A018D}"/>
              </a:ext>
            </a:extLst>
          </p:cNvPr>
          <p:cNvSpPr/>
          <p:nvPr/>
        </p:nvSpPr>
        <p:spPr>
          <a:xfrm>
            <a:off x="8135938" y="1835150"/>
            <a:ext cx="1100137" cy="750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Despliegue</a:t>
            </a:r>
            <a:endParaRPr lang="en-US" sz="1600" dirty="0"/>
          </a:p>
        </p:txBody>
      </p:sp>
      <p:sp>
        <p:nvSpPr>
          <p:cNvPr id="109" name="Rectangle 11">
            <a:extLst>
              <a:ext uri="{FF2B5EF4-FFF2-40B4-BE49-F238E27FC236}">
                <a16:creationId xmlns:a16="http://schemas.microsoft.com/office/drawing/2014/main" id="{087A5E2E-7888-48ED-ACB1-DE02E9669487}"/>
              </a:ext>
            </a:extLst>
          </p:cNvPr>
          <p:cNvSpPr/>
          <p:nvPr/>
        </p:nvSpPr>
        <p:spPr>
          <a:xfrm>
            <a:off x="9750425" y="1835150"/>
            <a:ext cx="1109663" cy="750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PE" sz="1600" dirty="0"/>
              <a:t>Post</a:t>
            </a:r>
          </a:p>
          <a:p>
            <a:pPr algn="ctr">
              <a:defRPr/>
            </a:pPr>
            <a:r>
              <a:rPr lang="es-PE" sz="1600" dirty="0"/>
              <a:t>Producción</a:t>
            </a:r>
            <a:endParaRPr lang="en-US" sz="1600" dirty="0"/>
          </a:p>
        </p:txBody>
      </p:sp>
      <p:cxnSp>
        <p:nvCxnSpPr>
          <p:cNvPr id="110" name="Straight Arrow Connector 12">
            <a:extLst>
              <a:ext uri="{FF2B5EF4-FFF2-40B4-BE49-F238E27FC236}">
                <a16:creationId xmlns:a16="http://schemas.microsoft.com/office/drawing/2014/main" id="{645C5DD6-94CF-498E-88BD-243AC328C0D1}"/>
              </a:ext>
            </a:extLst>
          </p:cNvPr>
          <p:cNvCxnSpPr>
            <a:stCxn id="104" idx="3"/>
            <a:endCxn id="105" idx="1"/>
          </p:cNvCxnSpPr>
          <p:nvPr/>
        </p:nvCxnSpPr>
        <p:spPr>
          <a:xfrm>
            <a:off x="2222500" y="2211388"/>
            <a:ext cx="676275" cy="12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3">
            <a:extLst>
              <a:ext uri="{FF2B5EF4-FFF2-40B4-BE49-F238E27FC236}">
                <a16:creationId xmlns:a16="http://schemas.microsoft.com/office/drawing/2014/main" id="{4B762791-C05B-4799-81CB-CBB26E78AD79}"/>
              </a:ext>
            </a:extLst>
          </p:cNvPr>
          <p:cNvCxnSpPr>
            <a:stCxn id="105" idx="3"/>
            <a:endCxn id="106" idx="1"/>
          </p:cNvCxnSpPr>
          <p:nvPr/>
        </p:nvCxnSpPr>
        <p:spPr>
          <a:xfrm>
            <a:off x="3960813" y="2224088"/>
            <a:ext cx="6794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4">
            <a:extLst>
              <a:ext uri="{FF2B5EF4-FFF2-40B4-BE49-F238E27FC236}">
                <a16:creationId xmlns:a16="http://schemas.microsoft.com/office/drawing/2014/main" id="{CC6ADE24-EAD9-4767-9950-830E152CE277}"/>
              </a:ext>
            </a:extLst>
          </p:cNvPr>
          <p:cNvCxnSpPr>
            <a:stCxn id="106" idx="3"/>
            <a:endCxn id="107" idx="1"/>
          </p:cNvCxnSpPr>
          <p:nvPr/>
        </p:nvCxnSpPr>
        <p:spPr>
          <a:xfrm flipV="1">
            <a:off x="5702300" y="2217738"/>
            <a:ext cx="714375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5">
            <a:extLst>
              <a:ext uri="{FF2B5EF4-FFF2-40B4-BE49-F238E27FC236}">
                <a16:creationId xmlns:a16="http://schemas.microsoft.com/office/drawing/2014/main" id="{2D9D67A5-DA03-47F9-A8E8-A520919BB731}"/>
              </a:ext>
            </a:extLst>
          </p:cNvPr>
          <p:cNvCxnSpPr>
            <a:cxnSpLocks/>
            <a:stCxn id="107" idx="3"/>
            <a:endCxn id="108" idx="1"/>
          </p:cNvCxnSpPr>
          <p:nvPr/>
        </p:nvCxnSpPr>
        <p:spPr>
          <a:xfrm flipV="1">
            <a:off x="7477125" y="2211388"/>
            <a:ext cx="658813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6">
            <a:extLst>
              <a:ext uri="{FF2B5EF4-FFF2-40B4-BE49-F238E27FC236}">
                <a16:creationId xmlns:a16="http://schemas.microsoft.com/office/drawing/2014/main" id="{1BB2DCBB-D76F-413E-870D-4FB489A6B8A5}"/>
              </a:ext>
            </a:extLst>
          </p:cNvPr>
          <p:cNvCxnSpPr>
            <a:cxnSpLocks/>
            <a:stCxn id="108" idx="3"/>
            <a:endCxn id="109" idx="1"/>
          </p:cNvCxnSpPr>
          <p:nvPr/>
        </p:nvCxnSpPr>
        <p:spPr>
          <a:xfrm>
            <a:off x="9236075" y="2211388"/>
            <a:ext cx="5143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403" name="Group 17">
            <a:extLst>
              <a:ext uri="{FF2B5EF4-FFF2-40B4-BE49-F238E27FC236}">
                <a16:creationId xmlns:a16="http://schemas.microsoft.com/office/drawing/2014/main" id="{B590DB4B-F89A-4313-BCAF-DC3C00CFEA17}"/>
              </a:ext>
            </a:extLst>
          </p:cNvPr>
          <p:cNvGrpSpPr>
            <a:grpSpLocks/>
          </p:cNvGrpSpPr>
          <p:nvPr/>
        </p:nvGrpSpPr>
        <p:grpSpPr bwMode="auto">
          <a:xfrm>
            <a:off x="2625725" y="1835150"/>
            <a:ext cx="6859588" cy="3659188"/>
            <a:chOff x="2054025" y="1551215"/>
            <a:chExt cx="7857629" cy="5018314"/>
          </a:xfrm>
        </p:grpSpPr>
        <p:cxnSp>
          <p:nvCxnSpPr>
            <p:cNvPr id="116" name="Straight Connector 18">
              <a:extLst>
                <a:ext uri="{FF2B5EF4-FFF2-40B4-BE49-F238E27FC236}">
                  <a16:creationId xmlns:a16="http://schemas.microsoft.com/office/drawing/2014/main" id="{CFB6A5E0-615E-4215-95D4-23237C9475A7}"/>
                </a:ext>
              </a:extLst>
            </p:cNvPr>
            <p:cNvCxnSpPr/>
            <p:nvPr/>
          </p:nvCxnSpPr>
          <p:spPr>
            <a:xfrm>
              <a:off x="2054025" y="1551215"/>
              <a:ext cx="21822" cy="5018314"/>
            </a:xfrm>
            <a:prstGeom prst="line">
              <a:avLst/>
            </a:prstGeom>
            <a:ln>
              <a:solidFill>
                <a:schemeClr val="tx1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9">
              <a:extLst>
                <a:ext uri="{FF2B5EF4-FFF2-40B4-BE49-F238E27FC236}">
                  <a16:creationId xmlns:a16="http://schemas.microsoft.com/office/drawing/2014/main" id="{629E760F-87EC-4243-8B4B-59645F556470}"/>
                </a:ext>
              </a:extLst>
            </p:cNvPr>
            <p:cNvCxnSpPr/>
            <p:nvPr/>
          </p:nvCxnSpPr>
          <p:spPr>
            <a:xfrm>
              <a:off x="3961605" y="1551215"/>
              <a:ext cx="21822" cy="5018314"/>
            </a:xfrm>
            <a:prstGeom prst="line">
              <a:avLst/>
            </a:prstGeom>
            <a:ln>
              <a:solidFill>
                <a:schemeClr val="tx1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20">
              <a:extLst>
                <a:ext uri="{FF2B5EF4-FFF2-40B4-BE49-F238E27FC236}">
                  <a16:creationId xmlns:a16="http://schemas.microsoft.com/office/drawing/2014/main" id="{4C468266-A271-40E0-B098-B12F20FCCF51}"/>
                </a:ext>
              </a:extLst>
            </p:cNvPr>
            <p:cNvCxnSpPr/>
            <p:nvPr/>
          </p:nvCxnSpPr>
          <p:spPr>
            <a:xfrm>
              <a:off x="5903736" y="1551215"/>
              <a:ext cx="21822" cy="5018314"/>
            </a:xfrm>
            <a:prstGeom prst="line">
              <a:avLst/>
            </a:prstGeom>
            <a:ln>
              <a:solidFill>
                <a:schemeClr val="tx1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21">
              <a:extLst>
                <a:ext uri="{FF2B5EF4-FFF2-40B4-BE49-F238E27FC236}">
                  <a16:creationId xmlns:a16="http://schemas.microsoft.com/office/drawing/2014/main" id="{C255E5B1-D3D9-4C79-9867-547DB7CF2979}"/>
                </a:ext>
              </a:extLst>
            </p:cNvPr>
            <p:cNvCxnSpPr/>
            <p:nvPr/>
          </p:nvCxnSpPr>
          <p:spPr>
            <a:xfrm>
              <a:off x="7951338" y="1551215"/>
              <a:ext cx="21822" cy="5018314"/>
            </a:xfrm>
            <a:prstGeom prst="line">
              <a:avLst/>
            </a:prstGeom>
            <a:ln>
              <a:solidFill>
                <a:schemeClr val="tx1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22">
              <a:extLst>
                <a:ext uri="{FF2B5EF4-FFF2-40B4-BE49-F238E27FC236}">
                  <a16:creationId xmlns:a16="http://schemas.microsoft.com/office/drawing/2014/main" id="{85EC20C3-915A-49E1-90CF-80D65C4C0EE3}"/>
                </a:ext>
              </a:extLst>
            </p:cNvPr>
            <p:cNvCxnSpPr/>
            <p:nvPr/>
          </p:nvCxnSpPr>
          <p:spPr>
            <a:xfrm>
              <a:off x="9889832" y="1551215"/>
              <a:ext cx="21822" cy="5018314"/>
            </a:xfrm>
            <a:prstGeom prst="line">
              <a:avLst/>
            </a:prstGeom>
            <a:ln>
              <a:solidFill>
                <a:schemeClr val="tx1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404" name="Picture 6" descr="http://www.echevarne.com/ftp/img/documento.jpg">
            <a:extLst>
              <a:ext uri="{FF2B5EF4-FFF2-40B4-BE49-F238E27FC236}">
                <a16:creationId xmlns:a16="http://schemas.microsoft.com/office/drawing/2014/main" id="{2911B77A-8943-416C-A03E-12FA172E3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50" y="2943225"/>
            <a:ext cx="192088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05" name="TextBox 24">
            <a:extLst>
              <a:ext uri="{FF2B5EF4-FFF2-40B4-BE49-F238E27FC236}">
                <a16:creationId xmlns:a16="http://schemas.microsoft.com/office/drawing/2014/main" id="{497E2CB9-7E49-4415-A98B-988863A63A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3338" y="2887663"/>
            <a:ext cx="12446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ES" altLang="es-PE" sz="1200"/>
              <a:t>Especificación de </a:t>
            </a:r>
          </a:p>
          <a:p>
            <a:r>
              <a:rPr lang="es-ES" altLang="es-PE" sz="1200"/>
              <a:t>Requisitos </a:t>
            </a:r>
          </a:p>
          <a:p>
            <a:r>
              <a:rPr lang="es-ES" altLang="es-PE" sz="1200"/>
              <a:t>(Funcionales y </a:t>
            </a:r>
          </a:p>
          <a:p>
            <a:r>
              <a:rPr lang="es-ES" altLang="es-PE" sz="1200"/>
              <a:t>no Funcionales)</a:t>
            </a:r>
          </a:p>
        </p:txBody>
      </p:sp>
      <p:pic>
        <p:nvPicPr>
          <p:cNvPr id="16406" name="Picture 6" descr="http://www.echevarne.com/ftp/img/documento.jpg">
            <a:extLst>
              <a:ext uri="{FF2B5EF4-FFF2-40B4-BE49-F238E27FC236}">
                <a16:creationId xmlns:a16="http://schemas.microsoft.com/office/drawing/2014/main" id="{C8A671C0-A739-4F3F-B2AE-120B61A5E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50" y="3949700"/>
            <a:ext cx="192088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07" name="TextBox 26">
            <a:extLst>
              <a:ext uri="{FF2B5EF4-FFF2-40B4-BE49-F238E27FC236}">
                <a16:creationId xmlns:a16="http://schemas.microsoft.com/office/drawing/2014/main" id="{02D0AEF7-DAEB-4831-AD28-3495627005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2863" y="3949700"/>
            <a:ext cx="9747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/>
              <a:t>Diseño a alto nivel</a:t>
            </a:r>
            <a:endParaRPr lang="en-US" altLang="es-PE" sz="1200"/>
          </a:p>
        </p:txBody>
      </p:sp>
      <p:pic>
        <p:nvPicPr>
          <p:cNvPr id="16408" name="Picture 6" descr="http://www.echevarne.com/ftp/img/documento.jpg">
            <a:extLst>
              <a:ext uri="{FF2B5EF4-FFF2-40B4-BE49-F238E27FC236}">
                <a16:creationId xmlns:a16="http://schemas.microsoft.com/office/drawing/2014/main" id="{9945A196-60CD-4AF6-86E9-ACB70A21A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300" y="2943225"/>
            <a:ext cx="192088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09" name="TextBox 28">
            <a:extLst>
              <a:ext uri="{FF2B5EF4-FFF2-40B4-BE49-F238E27FC236}">
                <a16:creationId xmlns:a16="http://schemas.microsoft.com/office/drawing/2014/main" id="{2DFCBF78-2FD0-4781-9781-98C70C2F34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943225"/>
            <a:ext cx="12350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/>
              <a:t>Diseño detallado</a:t>
            </a:r>
            <a:endParaRPr lang="en-US" altLang="es-PE" sz="1200"/>
          </a:p>
        </p:txBody>
      </p:sp>
      <p:pic>
        <p:nvPicPr>
          <p:cNvPr id="16410" name="Picture 6" descr="http://www.echevarne.com/ftp/img/documento.jpg">
            <a:extLst>
              <a:ext uri="{FF2B5EF4-FFF2-40B4-BE49-F238E27FC236}">
                <a16:creationId xmlns:a16="http://schemas.microsoft.com/office/drawing/2014/main" id="{2136A868-7B08-40BD-A12B-69FF7FD875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5600" y="2941638"/>
            <a:ext cx="192088" cy="19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11" name="TextBox 34">
            <a:extLst>
              <a:ext uri="{FF2B5EF4-FFF2-40B4-BE49-F238E27FC236}">
                <a16:creationId xmlns:a16="http://schemas.microsoft.com/office/drawing/2014/main" id="{9DDCE39C-FDD9-40EF-9CD5-0BFCCDA427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37721" y="3603739"/>
            <a:ext cx="131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 dirty="0"/>
              <a:t>Cronograma de </a:t>
            </a:r>
            <a:r>
              <a:rPr lang="es-PE" altLang="es-PE" sz="1200" dirty="0" err="1"/>
              <a:t>Rollout</a:t>
            </a:r>
            <a:r>
              <a:rPr lang="es-PE" altLang="es-PE" sz="1200" dirty="0"/>
              <a:t> Y </a:t>
            </a:r>
            <a:r>
              <a:rPr lang="es-PE" altLang="es-PE" sz="1200" dirty="0" err="1"/>
              <a:t>Rollback</a:t>
            </a:r>
            <a:endParaRPr lang="en-US" altLang="es-PE" sz="1200" dirty="0"/>
          </a:p>
        </p:txBody>
      </p:sp>
      <p:pic>
        <p:nvPicPr>
          <p:cNvPr id="16412" name="Picture 6" descr="http://www.echevarne.com/ftp/img/documento.jpg">
            <a:extLst>
              <a:ext uri="{FF2B5EF4-FFF2-40B4-BE49-F238E27FC236}">
                <a16:creationId xmlns:a16="http://schemas.microsoft.com/office/drawing/2014/main" id="{EE23AB9B-B8D8-402A-8971-9AA9B2836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188" y="3746937"/>
            <a:ext cx="190500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13" name="TextBox 38">
            <a:extLst>
              <a:ext uri="{FF2B5EF4-FFF2-40B4-BE49-F238E27FC236}">
                <a16:creationId xmlns:a16="http://schemas.microsoft.com/office/drawing/2014/main" id="{F568C784-DF40-4C16-A1CD-CE8D136A0F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0530" y="2850355"/>
            <a:ext cx="113904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Aft>
                <a:spcPts val="0"/>
              </a:spcAft>
            </a:pPr>
            <a:r>
              <a:rPr lang="es-PE" sz="1200" dirty="0">
                <a:solidFill>
                  <a:srgbClr val="00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Acta de Transferencia Operación</a:t>
            </a:r>
            <a:r>
              <a:rPr lang="es-PE" altLang="es-PE" sz="1200" dirty="0"/>
              <a:t>.</a:t>
            </a:r>
            <a:endParaRPr lang="en-US" altLang="es-PE" sz="1200" dirty="0"/>
          </a:p>
        </p:txBody>
      </p:sp>
      <p:pic>
        <p:nvPicPr>
          <p:cNvPr id="16414" name="Picture 6" descr="http://www.echevarne.com/ftp/img/documento.jpg">
            <a:extLst>
              <a:ext uri="{FF2B5EF4-FFF2-40B4-BE49-F238E27FC236}">
                <a16:creationId xmlns:a16="http://schemas.microsoft.com/office/drawing/2014/main" id="{A80C4821-008C-4D6B-9713-FF9605A33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2663" y="2943225"/>
            <a:ext cx="192087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15" name="TextBox 40">
            <a:extLst>
              <a:ext uri="{FF2B5EF4-FFF2-40B4-BE49-F238E27FC236}">
                <a16:creationId xmlns:a16="http://schemas.microsoft.com/office/drawing/2014/main" id="{5BF9D678-250E-45EC-BC04-D34E9B50E0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2688" y="2868613"/>
            <a:ext cx="16160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/>
              <a:t>Acta de Aceptación de </a:t>
            </a:r>
          </a:p>
          <a:p>
            <a:r>
              <a:rPr lang="es-PE" altLang="es-PE" sz="1200"/>
              <a:t>usuario</a:t>
            </a:r>
            <a:endParaRPr lang="en-US" altLang="es-PE" sz="1200"/>
          </a:p>
        </p:txBody>
      </p:sp>
      <p:pic>
        <p:nvPicPr>
          <p:cNvPr id="16416" name="Picture 6" descr="http://www.echevarne.com/ftp/img/documento.jpg">
            <a:extLst>
              <a:ext uri="{FF2B5EF4-FFF2-40B4-BE49-F238E27FC236}">
                <a16:creationId xmlns:a16="http://schemas.microsoft.com/office/drawing/2014/main" id="{E5681B17-813C-4A03-9BA3-C97EAE0C9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50" y="4603750"/>
            <a:ext cx="192088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17" name="TextBox 44">
            <a:extLst>
              <a:ext uri="{FF2B5EF4-FFF2-40B4-BE49-F238E27FC236}">
                <a16:creationId xmlns:a16="http://schemas.microsoft.com/office/drawing/2014/main" id="{FEFFDA84-7D99-4BA3-B0B3-1DFBAA1C7F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2863" y="4603750"/>
            <a:ext cx="8953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>
                <a:solidFill>
                  <a:srgbClr val="FF0000"/>
                </a:solidFill>
              </a:rPr>
              <a:t>Listado de </a:t>
            </a:r>
          </a:p>
          <a:p>
            <a:r>
              <a:rPr lang="es-PE" altLang="es-PE" sz="1200">
                <a:solidFill>
                  <a:srgbClr val="FF0000"/>
                </a:solidFill>
              </a:rPr>
              <a:t>Escenarios</a:t>
            </a:r>
          </a:p>
          <a:p>
            <a:r>
              <a:rPr lang="es-PE" altLang="es-PE" sz="1200">
                <a:solidFill>
                  <a:srgbClr val="FF0000"/>
                </a:solidFill>
              </a:rPr>
              <a:t>De pruebas</a:t>
            </a:r>
            <a:endParaRPr lang="en-US" altLang="es-PE" sz="1200">
              <a:solidFill>
                <a:srgbClr val="FF0000"/>
              </a:solidFill>
            </a:endParaRPr>
          </a:p>
        </p:txBody>
      </p:sp>
      <p:pic>
        <p:nvPicPr>
          <p:cNvPr id="16422" name="Picture 6" descr="http://www.echevarne.com/ftp/img/documento.jpg">
            <a:extLst>
              <a:ext uri="{FF2B5EF4-FFF2-40B4-BE49-F238E27FC236}">
                <a16:creationId xmlns:a16="http://schemas.microsoft.com/office/drawing/2014/main" id="{FBF58C2F-291A-4F60-968B-24148AB50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63" y="2943479"/>
            <a:ext cx="192087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23" name="TextBox 54">
            <a:extLst>
              <a:ext uri="{FF2B5EF4-FFF2-40B4-BE49-F238E27FC236}">
                <a16:creationId xmlns:a16="http://schemas.microsoft.com/office/drawing/2014/main" id="{2386F493-F9B7-46AF-B084-ADC613A04A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9788" y="2943479"/>
            <a:ext cx="12763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s-PE" altLang="es-PE" sz="1200">
                <a:solidFill>
                  <a:srgbClr val="FF0000"/>
                </a:solidFill>
              </a:rPr>
              <a:t>Casos de Pruebas</a:t>
            </a:r>
            <a:endParaRPr lang="en-US" altLang="es-PE" sz="1200">
              <a:solidFill>
                <a:srgbClr val="FF0000"/>
              </a:solidFill>
            </a:endParaRPr>
          </a:p>
        </p:txBody>
      </p:sp>
      <p:sp>
        <p:nvSpPr>
          <p:cNvPr id="16424" name="TextBox 45">
            <a:extLst>
              <a:ext uri="{FF2B5EF4-FFF2-40B4-BE49-F238E27FC236}">
                <a16:creationId xmlns:a16="http://schemas.microsoft.com/office/drawing/2014/main" id="{94C76914-6467-49FC-A7BA-AE7B2D337A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8650" y="1246188"/>
            <a:ext cx="8178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s-PE" altLang="es-PE" sz="1600"/>
              <a:t>Gestores de Proyectos</a:t>
            </a:r>
            <a:endParaRPr lang="en-US" altLang="es-PE" sz="1600"/>
          </a:p>
        </p:txBody>
      </p:sp>
      <p:sp>
        <p:nvSpPr>
          <p:cNvPr id="146" name="Left Brace 46">
            <a:extLst>
              <a:ext uri="{FF2B5EF4-FFF2-40B4-BE49-F238E27FC236}">
                <a16:creationId xmlns:a16="http://schemas.microsoft.com/office/drawing/2014/main" id="{DD648112-C903-4589-BA0D-46A73ADBFAEA}"/>
              </a:ext>
            </a:extLst>
          </p:cNvPr>
          <p:cNvSpPr/>
          <p:nvPr/>
        </p:nvSpPr>
        <p:spPr>
          <a:xfrm rot="5400000">
            <a:off x="5952331" y="-3275806"/>
            <a:ext cx="141288" cy="9823450"/>
          </a:xfrm>
          <a:prstGeom prst="leftBrace">
            <a:avLst>
              <a:gd name="adj1" fmla="val 8333"/>
              <a:gd name="adj2" fmla="val 4896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263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to 12" hidden="1">
            <a:extLst>
              <a:ext uri="{FF2B5EF4-FFF2-40B4-BE49-F238E27FC236}">
                <a16:creationId xmlns:a16="http://schemas.microsoft.com/office/drawing/2014/main" id="{97464D73-BD13-4CC3-AE29-BDDCDF73F75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85883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02" name="Diapositiva de think-cell" r:id="rId6" imgW="360" imgH="360" progId="TCLayout.ActiveDocument.1">
                  <p:embed/>
                </p:oleObj>
              </mc:Choice>
              <mc:Fallback>
                <p:oleObj name="Diapositiva de think-cell" r:id="rId6" imgW="360" imgH="360" progId="TCLayout.ActiveDocument.1">
                  <p:embed/>
                  <p:pic>
                    <p:nvPicPr>
                      <p:cNvPr id="16386" name="Objeto 12" hidden="1">
                        <a:extLst>
                          <a:ext uri="{FF2B5EF4-FFF2-40B4-BE49-F238E27FC236}">
                            <a16:creationId xmlns:a16="http://schemas.microsoft.com/office/drawing/2014/main" id="{97464D73-BD13-4CC3-AE29-BDDCDF73F7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85883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ángulo 1" hidden="1">
            <a:extLst>
              <a:ext uri="{FF2B5EF4-FFF2-40B4-BE49-F238E27FC236}">
                <a16:creationId xmlns:a16="http://schemas.microsoft.com/office/drawing/2014/main" id="{1B412A7A-B2E1-499B-B026-DB8CDD8C90A6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61925" cy="161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900" dirty="0" err="1">
              <a:solidFill>
                <a:schemeClr val="tx1"/>
              </a:solidFill>
              <a:sym typeface="+mn-lt"/>
            </a:endParaRPr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1FEE1867-A593-4B45-BBBA-5098B61243AB}"/>
              </a:ext>
            </a:extLst>
          </p:cNvPr>
          <p:cNvSpPr>
            <a:spLocks/>
          </p:cNvSpPr>
          <p:nvPr/>
        </p:nvSpPr>
        <p:spPr>
          <a:xfrm rot="10800000">
            <a:off x="647700" y="877499"/>
            <a:ext cx="10915650" cy="567372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071" dirty="0">
              <a:solidFill>
                <a:srgbClr val="000000"/>
              </a:solidFill>
            </a:endParaRPr>
          </a:p>
        </p:txBody>
      </p:sp>
      <p:cxnSp>
        <p:nvCxnSpPr>
          <p:cNvPr id="38" name="Conector recto 7">
            <a:extLst>
              <a:ext uri="{FF2B5EF4-FFF2-40B4-BE49-F238E27FC236}">
                <a16:creationId xmlns:a16="http://schemas.microsoft.com/office/drawing/2014/main" id="{AC080482-CA44-4DBD-9AA6-2F47A50E7AA8}"/>
              </a:ext>
            </a:extLst>
          </p:cNvPr>
          <p:cNvCxnSpPr>
            <a:cxnSpLocks/>
          </p:cNvCxnSpPr>
          <p:nvPr/>
        </p:nvCxnSpPr>
        <p:spPr>
          <a:xfrm>
            <a:off x="638175" y="777875"/>
            <a:ext cx="10925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90" name="Imagen 9">
            <a:extLst>
              <a:ext uri="{FF2B5EF4-FFF2-40B4-BE49-F238E27FC236}">
                <a16:creationId xmlns:a16="http://schemas.microsoft.com/office/drawing/2014/main" id="{C7F93CCD-F5B3-497A-9A87-679D3BE74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2543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CuadroTexto 1">
            <a:extLst>
              <a:ext uri="{FF2B5EF4-FFF2-40B4-BE49-F238E27FC236}">
                <a16:creationId xmlns:a16="http://schemas.microsoft.com/office/drawing/2014/main" id="{99A36ED9-6DB5-4799-8235-4D1EE8D7D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60739"/>
            <a:ext cx="72263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s-ES" sz="2400" b="1" dirty="0"/>
              <a:t>Formatos de entregables de la Gestión de Proyectos</a:t>
            </a:r>
            <a:endParaRPr lang="es-PE" altLang="es-PE" sz="2400" b="1" dirty="0"/>
          </a:p>
        </p:txBody>
      </p:sp>
      <p:graphicFrame>
        <p:nvGraphicFramePr>
          <p:cNvPr id="47" name="Table 3">
            <a:extLst>
              <a:ext uri="{FF2B5EF4-FFF2-40B4-BE49-F238E27FC236}">
                <a16:creationId xmlns:a16="http://schemas.microsoft.com/office/drawing/2014/main" id="{4ABF421D-E973-4C5A-AF9E-F1C991062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707218"/>
              </p:ext>
            </p:extLst>
          </p:nvPr>
        </p:nvGraphicFramePr>
        <p:xfrm>
          <a:off x="2118475" y="1130073"/>
          <a:ext cx="7267898" cy="4714311"/>
        </p:xfrm>
        <a:graphic>
          <a:graphicData uri="http://schemas.openxmlformats.org/drawingml/2006/table">
            <a:tbl>
              <a:tblPr firstRow="1" firstCol="1" bandRow="1"/>
              <a:tblGrid>
                <a:gridCol w="16874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4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10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331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Grupo de Proceso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Proyectos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4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Formatos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76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Planificación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Kickoff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6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Ejecución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Acta de Seguimiento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1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Monitoreo y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Solicitud de Cambio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250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Cierre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Lecciones Aprendidas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460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Acta de Cierre</a:t>
                      </a: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GB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5" name="Objeto 4">
            <a:hlinkClick r:id="" action="ppaction://ole?verb=0"/>
            <a:extLst>
              <a:ext uri="{FF2B5EF4-FFF2-40B4-BE49-F238E27FC236}">
                <a16:creationId xmlns:a16="http://schemas.microsoft.com/office/drawing/2014/main" id="{128DCE9B-0FEA-464B-A5C0-CE438D1ED4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2182529"/>
              </p:ext>
            </p:extLst>
          </p:nvPr>
        </p:nvGraphicFramePr>
        <p:xfrm>
          <a:off x="7934131" y="1772492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03" name="Presentation" showAsIcon="1" r:id="rId9" imgW="914400" imgH="792360" progId="PowerPoint.Show.8">
                  <p:embed/>
                </p:oleObj>
              </mc:Choice>
              <mc:Fallback>
                <p:oleObj name="Presentation" showAsIcon="1" r:id="rId9" imgW="914400" imgH="79236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934131" y="1772492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147F4C25-8DC7-452A-A71E-272D2AB390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7796944"/>
              </p:ext>
            </p:extLst>
          </p:nvPr>
        </p:nvGraphicFramePr>
        <p:xfrm>
          <a:off x="7868816" y="3448447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04" name="Document" showAsIcon="1" r:id="rId11" imgW="914400" imgH="792360" progId="Word.Document.12">
                  <p:embed/>
                </p:oleObj>
              </mc:Choice>
              <mc:Fallback>
                <p:oleObj name="Document" showAsIcon="1" r:id="rId11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868816" y="3448447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701D5CBE-F6C3-4D99-BD43-9205D88760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0078402"/>
              </p:ext>
            </p:extLst>
          </p:nvPr>
        </p:nvGraphicFramePr>
        <p:xfrm>
          <a:off x="7868816" y="4294048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05" name="Worksheet" showAsIcon="1" r:id="rId13" imgW="914400" imgH="792360" progId="Excel.Sheet.12">
                  <p:embed/>
                </p:oleObj>
              </mc:Choice>
              <mc:Fallback>
                <p:oleObj name="Worksheet" showAsIcon="1" r:id="rId13" imgW="914400" imgH="7923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868816" y="4294048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>
            <a:extLst>
              <a:ext uri="{FF2B5EF4-FFF2-40B4-BE49-F238E27FC236}">
                <a16:creationId xmlns:a16="http://schemas.microsoft.com/office/drawing/2014/main" id="{ADF55D32-7719-41DF-960F-16E622BD59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554062"/>
              </p:ext>
            </p:extLst>
          </p:nvPr>
        </p:nvGraphicFramePr>
        <p:xfrm>
          <a:off x="7868816" y="5105659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06" name="Document" showAsIcon="1" r:id="rId15" imgW="914400" imgH="792360" progId="Word.Document.12">
                  <p:embed/>
                </p:oleObj>
              </mc:Choice>
              <mc:Fallback>
                <p:oleObj name="Document" showAsIcon="1" r:id="rId15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868816" y="5105659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69217B14-5244-4F71-8231-A701216988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2740484"/>
              </p:ext>
            </p:extLst>
          </p:nvPr>
        </p:nvGraphicFramePr>
        <p:xfrm>
          <a:off x="7868816" y="2610469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07" name="Document" showAsIcon="1" r:id="rId17" imgW="914400" imgH="792360" progId="Word.Document.12">
                  <p:embed/>
                </p:oleObj>
              </mc:Choice>
              <mc:Fallback>
                <p:oleObj name="Document" showAsIcon="1" r:id="rId17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868816" y="2610469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7168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to 12" hidden="1">
            <a:extLst>
              <a:ext uri="{FF2B5EF4-FFF2-40B4-BE49-F238E27FC236}">
                <a16:creationId xmlns:a16="http://schemas.microsoft.com/office/drawing/2014/main" id="{97464D73-BD13-4CC3-AE29-BDDCDF73F75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85883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28" name="Diapositiva de think-cell" r:id="rId6" imgW="360" imgH="360" progId="TCLayout.ActiveDocument.1">
                  <p:embed/>
                </p:oleObj>
              </mc:Choice>
              <mc:Fallback>
                <p:oleObj name="Diapositiva de think-cell" r:id="rId6" imgW="360" imgH="360" progId="TCLayout.ActiveDocument.1">
                  <p:embed/>
                  <p:pic>
                    <p:nvPicPr>
                      <p:cNvPr id="16386" name="Objeto 12" hidden="1">
                        <a:extLst>
                          <a:ext uri="{FF2B5EF4-FFF2-40B4-BE49-F238E27FC236}">
                            <a16:creationId xmlns:a16="http://schemas.microsoft.com/office/drawing/2014/main" id="{97464D73-BD13-4CC3-AE29-BDDCDF73F7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85883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ángulo 1" hidden="1">
            <a:extLst>
              <a:ext uri="{FF2B5EF4-FFF2-40B4-BE49-F238E27FC236}">
                <a16:creationId xmlns:a16="http://schemas.microsoft.com/office/drawing/2014/main" id="{1B412A7A-B2E1-499B-B026-DB8CDD8C90A6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61925" cy="161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endParaRPr lang="es-PE" sz="900" dirty="0" err="1">
              <a:solidFill>
                <a:schemeClr val="tx1"/>
              </a:solidFill>
              <a:sym typeface="+mn-lt"/>
            </a:endParaRPr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1FEE1867-A593-4B45-BBBA-5098B61243AB}"/>
              </a:ext>
            </a:extLst>
          </p:cNvPr>
          <p:cNvSpPr>
            <a:spLocks/>
          </p:cNvSpPr>
          <p:nvPr/>
        </p:nvSpPr>
        <p:spPr>
          <a:xfrm rot="10800000">
            <a:off x="647700" y="877499"/>
            <a:ext cx="10915650" cy="567372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9525" algn="ctr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>
            <a:outerShdw dist="53340" dir="2700000" algn="tl" rotWithShape="0">
              <a:schemeClr val="tx1">
                <a:alpha val="8000"/>
              </a:schemeClr>
            </a:outerShdw>
          </a:effectLst>
        </p:spPr>
        <p:txBody>
          <a:bodyPr lIns="69970" tIns="34984" rIns="69970" bIns="34984"/>
          <a:lstStyle/>
          <a:p>
            <a:pPr defTabSz="699722">
              <a:defRPr/>
            </a:pPr>
            <a:endParaRPr lang="es-CL" sz="1071" dirty="0">
              <a:solidFill>
                <a:srgbClr val="000000"/>
              </a:solidFill>
            </a:endParaRPr>
          </a:p>
        </p:txBody>
      </p:sp>
      <p:cxnSp>
        <p:nvCxnSpPr>
          <p:cNvPr id="38" name="Conector recto 7">
            <a:extLst>
              <a:ext uri="{FF2B5EF4-FFF2-40B4-BE49-F238E27FC236}">
                <a16:creationId xmlns:a16="http://schemas.microsoft.com/office/drawing/2014/main" id="{AC080482-CA44-4DBD-9AA6-2F47A50E7AA8}"/>
              </a:ext>
            </a:extLst>
          </p:cNvPr>
          <p:cNvCxnSpPr>
            <a:cxnSpLocks/>
          </p:cNvCxnSpPr>
          <p:nvPr/>
        </p:nvCxnSpPr>
        <p:spPr>
          <a:xfrm>
            <a:off x="638175" y="777875"/>
            <a:ext cx="10925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90" name="Imagen 9">
            <a:extLst>
              <a:ext uri="{FF2B5EF4-FFF2-40B4-BE49-F238E27FC236}">
                <a16:creationId xmlns:a16="http://schemas.microsoft.com/office/drawing/2014/main" id="{C7F93CCD-F5B3-497A-9A87-679D3BE74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325438"/>
            <a:ext cx="1139825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CuadroTexto 1">
            <a:extLst>
              <a:ext uri="{FF2B5EF4-FFF2-40B4-BE49-F238E27FC236}">
                <a16:creationId xmlns:a16="http://schemas.microsoft.com/office/drawing/2014/main" id="{99A36ED9-6DB5-4799-8235-4D1EE8D7D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100" y="260739"/>
            <a:ext cx="72263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s-ES" sz="2400" b="1" dirty="0"/>
              <a:t>Formatos de entregables de la Gestión de Productos</a:t>
            </a:r>
            <a:endParaRPr lang="es-PE" altLang="es-PE" sz="2400" b="1" dirty="0"/>
          </a:p>
        </p:txBody>
      </p:sp>
      <p:graphicFrame>
        <p:nvGraphicFramePr>
          <p:cNvPr id="10" name="Table 2">
            <a:extLst>
              <a:ext uri="{FF2B5EF4-FFF2-40B4-BE49-F238E27FC236}">
                <a16:creationId xmlns:a16="http://schemas.microsoft.com/office/drawing/2014/main" id="{0F5397A1-4D02-4A96-A753-822CB2F57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186528"/>
              </p:ext>
            </p:extLst>
          </p:nvPr>
        </p:nvGraphicFramePr>
        <p:xfrm>
          <a:off x="1841497" y="1051461"/>
          <a:ext cx="8249956" cy="5162854"/>
        </p:xfrm>
        <a:graphic>
          <a:graphicData uri="http://schemas.openxmlformats.org/drawingml/2006/table">
            <a:tbl>
              <a:tblPr firstRow="1" firstCol="1" bandRow="1"/>
              <a:tblGrid>
                <a:gridCol w="11102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98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698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7185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Fases de Ejecución</a:t>
                      </a:r>
                      <a:endParaRPr lang="en-GB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Proyectos</a:t>
                      </a:r>
                      <a:endParaRPr lang="en-GB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Formatos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0144"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Análisis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Especificación de Requisitos (Funcionales y no Funcionales)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67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Listado de Escenarios de Pruebas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3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Diseño Técnico Alto Nivel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468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Diseño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Diseño Técnico Detallado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671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Implementación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PE" sz="1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Casos de Pruebas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s-PE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GB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F8ACD88B-C699-4989-8E4C-114515D4C9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5792197"/>
              </p:ext>
            </p:extLst>
          </p:nvPr>
        </p:nvGraphicFramePr>
        <p:xfrm>
          <a:off x="7850155" y="2145716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29" name="Document" showAsIcon="1" r:id="rId9" imgW="914400" imgH="792360" progId="Word.Document.12">
                  <p:embed/>
                </p:oleObj>
              </mc:Choice>
              <mc:Fallback>
                <p:oleObj name="Document" showAsIcon="1" r:id="rId9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850155" y="2145716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C9B24052-41E2-4A17-B49D-A05240FA67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8098672"/>
              </p:ext>
            </p:extLst>
          </p:nvPr>
        </p:nvGraphicFramePr>
        <p:xfrm>
          <a:off x="7850155" y="2937879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30" name="Worksheet" showAsIcon="1" r:id="rId11" imgW="914400" imgH="792360" progId="Excel.Sheet.12">
                  <p:embed/>
                </p:oleObj>
              </mc:Choice>
              <mc:Fallback>
                <p:oleObj name="Worksheet" showAsIcon="1" r:id="rId11" imgW="914400" imgH="7923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850155" y="2937879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CE0E4F59-4CFE-4161-BD9A-465300BEBD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8278453"/>
              </p:ext>
            </p:extLst>
          </p:nvPr>
        </p:nvGraphicFramePr>
        <p:xfrm>
          <a:off x="7850155" y="3783934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31" name="Document" showAsIcon="1" r:id="rId13" imgW="914400" imgH="792360" progId="Word.Document.12">
                  <p:embed/>
                </p:oleObj>
              </mc:Choice>
              <mc:Fallback>
                <p:oleObj name="Document" showAsIcon="1" r:id="rId13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850155" y="3783934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E4C35484-E7E6-467A-BA15-6717B9CE2F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0000151"/>
              </p:ext>
            </p:extLst>
          </p:nvPr>
        </p:nvGraphicFramePr>
        <p:xfrm>
          <a:off x="7850155" y="4629989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32" name="Document" showAsIcon="1" r:id="rId15" imgW="914400" imgH="792360" progId="Word.Document.12">
                  <p:embed/>
                </p:oleObj>
              </mc:Choice>
              <mc:Fallback>
                <p:oleObj name="Document" showAsIcon="1" r:id="rId15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850155" y="4629989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A44CF5C8-3B99-44AA-8BD0-EE3EF539CE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2728532"/>
              </p:ext>
            </p:extLst>
          </p:nvPr>
        </p:nvGraphicFramePr>
        <p:xfrm>
          <a:off x="7850155" y="5584420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33" name="Worksheet" showAsIcon="1" r:id="rId17" imgW="914400" imgH="792360" progId="Excel.Sheet.12">
                  <p:embed/>
                </p:oleObj>
              </mc:Choice>
              <mc:Fallback>
                <p:oleObj name="Worksheet" showAsIcon="1" r:id="rId17" imgW="914400" imgH="7923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850155" y="5584420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526934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5060&quot;&gt;&lt;version val=&quot;28090&quot;/&gt;&lt;CPresentation id=&quot;1&quot;&gt;&lt;m_precDefaultNumber&gt;&lt;m_yearfmt&gt;&lt;begin val=&quot;0&quot;/&gt;&lt;end val=&quot;4&quot;/&gt;&lt;/m_yearfmt&gt;&lt;/m_precDefaultNumber&gt;&lt;m_precDefaultPercent&gt;&lt;m_yearfmt&gt;&lt;begin val=&quot;0&quot;/&gt;&lt;end val=&quot;4&quot;/&gt;&lt;/m_yearfmt&gt;&lt;/m_precDefaultPercent&gt;&lt;m_precDefaultDate&gt;&lt;m_yearfmt&gt;&lt;begin val=&quot;0&quot;/&gt;&lt;end val=&quot;4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3&quot;&gt;&lt;elem m_fUsage=&quot;2.38509999999999999787E+00&quot;&gt;&lt;m_msothmcolidx val=&quot;0&quot;/&gt;&lt;m_rgb r=&quot;5F&quot; g=&quot;AD&quot; b=&quot;E4&quot;/&gt;&lt;m_nBrightness endver=&quot;26206&quot; val=&quot;0&quot;/&gt;&lt;/elem&gt;&lt;elem m_fUsage=&quot;2.02193100000000036687E+00&quot;&gt;&lt;m_msothmcolidx val=&quot;0&quot;/&gt;&lt;m_rgb r=&quot;CA&quot; g=&quot;E4&quot; b=&quot;F6&quot;/&gt;&lt;m_nBrightness endver=&quot;26206&quot; val=&quot;0&quot;/&gt;&lt;/elem&gt;&lt;elem m_fUsage=&quot;1.71876411000000017815E+00&quot;&gt;&lt;m_msothmcolidx val=&quot;0&quot;/&gt;&lt;m_rgb r=&quot;F7&quot; g=&quot;C4&quot; b=&quot;75&quot;/&gt;&lt;m_nBrightness endver=&quot;26206&quot; val=&quot;0&quot;/&gt;&lt;/elem&gt;&lt;/m_vecMRU&gt;&lt;/m_mruColor&gt;&lt;m_eweekdayFirstOfWeek val=&quot;1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dt3MhrTpKstHKX.aXpU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dt3MhrTpKstHKX.aXpU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dt3MhrTpKstHKX.aXpU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dt3MhrTpKstHKX.aXpU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dt3MhrTpKstHKX.aXpU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dt3MhrTpKstHKX.aXpUA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dt3MhrTpKstHKX.aXpU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GkfAx9rUjSQB_amziZeD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1fbkV7.QAOFU2VKRNQUI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1fbkV7.QAOFU2VKRNQUI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dt3MhrTpKstHKX.aXpUA"/>
</p:tagLst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40024</TotalTime>
  <Words>839</Words>
  <Application>Microsoft Office PowerPoint</Application>
  <PresentationFormat>Panorámica</PresentationFormat>
  <Paragraphs>328</Paragraphs>
  <Slides>13</Slides>
  <Notes>9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6</vt:i4>
      </vt:variant>
      <vt:variant>
        <vt:lpstr>Títulos de diapositiva</vt:lpstr>
      </vt:variant>
      <vt:variant>
        <vt:i4>13</vt:i4>
      </vt:variant>
    </vt:vector>
  </HeadingPairs>
  <TitlesOfParts>
    <vt:vector size="24" baseType="lpstr">
      <vt:lpstr>Arial</vt:lpstr>
      <vt:lpstr>Calibri</vt:lpstr>
      <vt:lpstr>Calibri Light</vt:lpstr>
      <vt:lpstr>Neue Plak SemiBold</vt:lpstr>
      <vt:lpstr>Office Theme</vt:lpstr>
      <vt:lpstr>Diapositiva de think-cell</vt:lpstr>
      <vt:lpstr>Presentation</vt:lpstr>
      <vt:lpstr>Document</vt:lpstr>
      <vt:lpstr>Worksheet</vt:lpstr>
      <vt:lpstr>Documento de Microsoft Word</vt:lpstr>
      <vt:lpstr>Project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apoyo</dc:creator>
  <cp:lastModifiedBy>Lucas Agustín Fajardo Montes</cp:lastModifiedBy>
  <cp:revision>988</cp:revision>
  <cp:lastPrinted>2019-07-03T00:08:59Z</cp:lastPrinted>
  <dcterms:created xsi:type="dcterms:W3CDTF">2018-02-07T22:20:37Z</dcterms:created>
  <dcterms:modified xsi:type="dcterms:W3CDTF">2020-02-13T21:49:44Z</dcterms:modified>
</cp:coreProperties>
</file>

<file path=docProps/thumbnail.jpeg>
</file>